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9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0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1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2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3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14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15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16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17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18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19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20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21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22.xml" ContentType="application/vnd.openxmlformats-officedocument.presentationml.notesSlide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91" r:id="rId3"/>
    <p:sldId id="290" r:id="rId4"/>
    <p:sldId id="258" r:id="rId5"/>
    <p:sldId id="257" r:id="rId6"/>
    <p:sldId id="259" r:id="rId7"/>
    <p:sldId id="260" r:id="rId8"/>
    <p:sldId id="261" r:id="rId9"/>
    <p:sldId id="262" r:id="rId10"/>
    <p:sldId id="263" r:id="rId11"/>
    <p:sldId id="270" r:id="rId12"/>
    <p:sldId id="276" r:id="rId13"/>
    <p:sldId id="271" r:id="rId14"/>
    <p:sldId id="277" r:id="rId15"/>
    <p:sldId id="272" r:id="rId16"/>
    <p:sldId id="278" r:id="rId17"/>
    <p:sldId id="273" r:id="rId18"/>
    <p:sldId id="279" r:id="rId19"/>
    <p:sldId id="288" r:id="rId20"/>
    <p:sldId id="283" r:id="rId21"/>
    <p:sldId id="285" r:id="rId22"/>
    <p:sldId id="286" r:id="rId23"/>
    <p:sldId id="282" r:id="rId24"/>
    <p:sldId id="268" r:id="rId25"/>
    <p:sldId id="281" r:id="rId26"/>
    <p:sldId id="287" r:id="rId27"/>
    <p:sldId id="284" r:id="rId28"/>
    <p:sldId id="275" r:id="rId29"/>
    <p:sldId id="280" r:id="rId30"/>
    <p:sldId id="274" r:id="rId31"/>
    <p:sldId id="292" r:id="rId32"/>
    <p:sldId id="293" r:id="rId33"/>
    <p:sldId id="294" r:id="rId34"/>
    <p:sldId id="296" r:id="rId35"/>
    <p:sldId id="295" r:id="rId36"/>
    <p:sldId id="297" r:id="rId37"/>
  </p:sldIdLst>
  <p:sldSz cx="9144000" cy="5715000" type="screen16x1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" initials="M" lastIdx="3" clrIdx="0">
    <p:extLst>
      <p:ext uri="{19B8F6BF-5375-455C-9EA6-DF929625EA0E}">
        <p15:presenceInfo xmlns:p15="http://schemas.microsoft.com/office/powerpoint/2012/main" userId="5b5d57fd0c67e4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D"/>
    <a:srgbClr val="F5A300"/>
    <a:srgbClr val="FDCA00"/>
    <a:srgbClr val="9C1C26"/>
    <a:srgbClr val="312C8C"/>
    <a:srgbClr val="000000"/>
    <a:srgbClr val="B5B5B5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3" autoAdjust="0"/>
    <p:restoredTop sz="91188" autoAdjust="0"/>
  </p:normalViewPr>
  <p:slideViewPr>
    <p:cSldViewPr snapToObjects="1">
      <p:cViewPr varScale="1">
        <p:scale>
          <a:sx n="124" d="100"/>
          <a:sy n="124" d="100"/>
        </p:scale>
        <p:origin x="1620" y="9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fld id="{A32DC80D-291A-4ABB-A78B-0417274A267C}" type="datetime4">
              <a:rPr lang="de-DE"/>
              <a:pPr/>
              <a:t>21. März 2021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868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fld id="{065B079B-E513-489A-8A1B-D7C78493EA86}" type="datetime4">
              <a:rPr lang="de-DE"/>
              <a:pPr/>
              <a:t>21. März 2021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2025" y="923925"/>
            <a:ext cx="49149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49175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21.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254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21.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037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-Diff Gleichungen des Systems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v_punkt</a:t>
            </a:r>
            <a:r>
              <a:rPr lang="de-DE" dirty="0"/>
              <a:t>: Erde rotiert nicht</a:t>
            </a:r>
          </a:p>
          <a:p>
            <a:r>
              <a:rPr lang="de-DE" dirty="0"/>
              <a:t>-</a:t>
            </a:r>
            <a:r>
              <a:rPr lang="de-DE" dirty="0" err="1"/>
              <a:t>omega_punkt</a:t>
            </a:r>
            <a:r>
              <a:rPr lang="de-DE" dirty="0"/>
              <a:t>: </a:t>
            </a:r>
            <a:r>
              <a:rPr lang="de-DE" dirty="0" err="1"/>
              <a:t>omega_g</a:t>
            </a:r>
            <a:r>
              <a:rPr lang="de-DE" dirty="0"/>
              <a:t> = Konstante </a:t>
            </a:r>
            <a:r>
              <a:rPr lang="de-DE" dirty="0" err="1"/>
              <a:t>massenverteilung</a:t>
            </a:r>
            <a:endParaRPr lang="de-DE" dirty="0"/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eulerpunkt</a:t>
            </a:r>
            <a:r>
              <a:rPr lang="de-DE" dirty="0"/>
              <a:t>:  erde flach</a:t>
            </a:r>
          </a:p>
          <a:p>
            <a:r>
              <a:rPr lang="de-DE" dirty="0"/>
              <a:t>                        Rotation de Koordinaten mit J</a:t>
            </a:r>
          </a:p>
          <a:p>
            <a:r>
              <a:rPr lang="de-DE" dirty="0"/>
              <a:t>                        Gierwinkel </a:t>
            </a:r>
            <a:r>
              <a:rPr lang="de-DE" dirty="0" err="1"/>
              <a:t>auschliessen</a:t>
            </a:r>
            <a:r>
              <a:rPr lang="de-DE" dirty="0"/>
              <a:t> </a:t>
            </a:r>
            <a:r>
              <a:rPr lang="de-DE" dirty="0" err="1"/>
              <a:t>T_phi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H_punkt</a:t>
            </a:r>
            <a:r>
              <a:rPr lang="de-DE" dirty="0"/>
              <a:t> = v in Geodätischen KS</a:t>
            </a:r>
          </a:p>
          <a:p>
            <a:r>
              <a:rPr lang="de-DE" dirty="0"/>
              <a:t>                   </a:t>
            </a:r>
            <a:r>
              <a:rPr lang="de-DE" dirty="0" err="1"/>
              <a:t>Tl</a:t>
            </a:r>
            <a:r>
              <a:rPr lang="de-DE" dirty="0"/>
              <a:t> </a:t>
            </a:r>
            <a:r>
              <a:rPr lang="de-DE" dirty="0" err="1"/>
              <a:t>shliesst</a:t>
            </a:r>
            <a:r>
              <a:rPr lang="de-DE" dirty="0"/>
              <a:t> x und y aus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21.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858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21.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204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21.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358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-Einheitslose Größen die die aerodynamischen Eigenschaft des </a:t>
            </a:r>
            <a:r>
              <a:rPr lang="de-DE" dirty="0" err="1"/>
              <a:t>Fluzeug</a:t>
            </a:r>
            <a:r>
              <a:rPr lang="de-DE" dirty="0"/>
              <a:t> ausbilden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21.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959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21.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382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Kreis der Modellbildung </a:t>
            </a:r>
            <a:r>
              <a:rPr lang="de-DE" dirty="0" err="1"/>
              <a:t>schliesst</a:t>
            </a:r>
            <a:r>
              <a:rPr lang="de-DE" dirty="0"/>
              <a:t> sich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21.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002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Schubmoment und Schubkraft: Körperfesten Koordinaten</a:t>
            </a:r>
          </a:p>
          <a:p>
            <a:r>
              <a:rPr lang="de-DE" dirty="0"/>
              <a:t>-Schubmoment: mithilfe </a:t>
            </a:r>
            <a:r>
              <a:rPr lang="de-DE" dirty="0" err="1"/>
              <a:t>schubkraft</a:t>
            </a:r>
            <a:r>
              <a:rPr lang="de-DE" dirty="0"/>
              <a:t> und </a:t>
            </a:r>
            <a:r>
              <a:rPr lang="de-DE" dirty="0" err="1"/>
              <a:t>differenz</a:t>
            </a:r>
            <a:r>
              <a:rPr lang="de-DE" dirty="0"/>
              <a:t> </a:t>
            </a:r>
            <a:r>
              <a:rPr lang="de-DE" dirty="0" err="1"/>
              <a:t>Schwerpunktpos</a:t>
            </a:r>
            <a:r>
              <a:rPr lang="de-DE" dirty="0"/>
              <a:t>. Und </a:t>
            </a:r>
            <a:r>
              <a:rPr lang="de-DE" dirty="0" err="1"/>
              <a:t>Triebwerkpos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Aerodynamische Kraft:</a:t>
            </a:r>
          </a:p>
          <a:p>
            <a:r>
              <a:rPr lang="de-DE" dirty="0"/>
              <a:t> -Aerodynamische KS</a:t>
            </a:r>
          </a:p>
          <a:p>
            <a:r>
              <a:rPr lang="de-DE" dirty="0"/>
              <a:t>-Abhängig der Flügelfläche und der Beiwerte</a:t>
            </a:r>
          </a:p>
          <a:p>
            <a:r>
              <a:rPr lang="de-DE" dirty="0"/>
              <a:t>-</a:t>
            </a:r>
            <a:r>
              <a:rPr lang="de-DE" dirty="0" err="1"/>
              <a:t>Staudrck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Aerodyn</a:t>
            </a:r>
            <a:r>
              <a:rPr lang="de-DE" dirty="0"/>
              <a:t>. Moment</a:t>
            </a:r>
          </a:p>
          <a:p>
            <a:r>
              <a:rPr lang="de-DE" dirty="0"/>
              <a:t>-Flügelfläche</a:t>
            </a:r>
          </a:p>
          <a:p>
            <a:r>
              <a:rPr lang="de-DE" dirty="0"/>
              <a:t>-Beiwerte</a:t>
            </a:r>
          </a:p>
          <a:p>
            <a:pPr marL="171450" indent="-171450">
              <a:buFontTx/>
              <a:buChar char="-"/>
            </a:pPr>
            <a:r>
              <a:rPr lang="de-DE" dirty="0"/>
              <a:t>Spannweite </a:t>
            </a:r>
            <a:r>
              <a:rPr lang="de-DE" dirty="0" err="1"/>
              <a:t>unf</a:t>
            </a:r>
            <a:r>
              <a:rPr lang="de-DE" dirty="0"/>
              <a:t> Flügeltiefe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Linearisierung Notwendig (Jacky)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           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21.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495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21.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304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Gesamte Strecke, die wir als nominelles Modell bezeichnen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 Zusammensetzung der Zustände Passagierflugzeug und Tanker</a:t>
            </a:r>
          </a:p>
          <a:p>
            <a:endParaRPr lang="de-DE" dirty="0"/>
          </a:p>
          <a:p>
            <a:r>
              <a:rPr lang="de-DE" dirty="0"/>
              <a:t>-Annahmen dass die komplett Entkoppelt sind, daher Systemmatrix A und Eingangsmatrix B in diagonal Form</a:t>
            </a:r>
          </a:p>
          <a:p>
            <a:endParaRPr lang="de-DE" dirty="0"/>
          </a:p>
          <a:p>
            <a:r>
              <a:rPr lang="de-DE" dirty="0" err="1"/>
              <a:t>Verkopplungbedingung</a:t>
            </a:r>
            <a:r>
              <a:rPr lang="de-DE" dirty="0"/>
              <a:t>: worauf später eingegangen wird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21.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348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21.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936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-Windstörung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21.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423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21.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060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21.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463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-Guten Tag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Reglerentwurf</a:t>
            </a:r>
            <a:r>
              <a:rPr lang="de-DE" dirty="0"/>
              <a:t> </a:t>
            </a:r>
            <a:r>
              <a:rPr lang="de-DE" dirty="0" err="1"/>
              <a:t>erfprdert</a:t>
            </a:r>
            <a:r>
              <a:rPr lang="de-DE" dirty="0"/>
              <a:t> Modellbildung</a:t>
            </a:r>
          </a:p>
          <a:p>
            <a:endParaRPr lang="de-DE" dirty="0"/>
          </a:p>
          <a:p>
            <a:r>
              <a:rPr lang="de-DE" dirty="0"/>
              <a:t>-Unterschiedliche </a:t>
            </a:r>
            <a:r>
              <a:rPr lang="de-DE" dirty="0" err="1"/>
              <a:t>Koord</a:t>
            </a:r>
            <a:r>
              <a:rPr lang="de-DE" dirty="0"/>
              <a:t> Systeme vereinfachen die Modellbildung</a:t>
            </a:r>
          </a:p>
          <a:p>
            <a:endParaRPr lang="de-DE" dirty="0"/>
          </a:p>
          <a:p>
            <a:r>
              <a:rPr lang="de-DE" dirty="0"/>
              <a:t>-Sie haben unterschiedliche </a:t>
            </a:r>
            <a:r>
              <a:rPr lang="de-DE" dirty="0" err="1"/>
              <a:t>Miitelppunkte</a:t>
            </a:r>
            <a:r>
              <a:rPr lang="de-DE" dirty="0"/>
              <a:t> und Richtungen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21.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806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-Hier wird die Richtung der </a:t>
            </a:r>
            <a:r>
              <a:rPr lang="de-DE" dirty="0" err="1"/>
              <a:t>Koord</a:t>
            </a:r>
            <a:r>
              <a:rPr lang="de-DE" dirty="0"/>
              <a:t> System gezeigt</a:t>
            </a:r>
          </a:p>
          <a:p>
            <a:endParaRPr lang="de-DE" dirty="0"/>
          </a:p>
          <a:p>
            <a:r>
              <a:rPr lang="de-DE" dirty="0"/>
              <a:t>- Drehung </a:t>
            </a:r>
            <a:r>
              <a:rPr lang="de-DE" dirty="0" err="1"/>
              <a:t>y-achse</a:t>
            </a:r>
            <a:r>
              <a:rPr lang="de-DE" dirty="0"/>
              <a:t> </a:t>
            </a:r>
            <a:r>
              <a:rPr lang="de-DE" dirty="0" err="1"/>
              <a:t>psi</a:t>
            </a:r>
            <a:r>
              <a:rPr lang="de-DE" dirty="0"/>
              <a:t> und </a:t>
            </a:r>
            <a:r>
              <a:rPr lang="de-DE" dirty="0" err="1"/>
              <a:t>beta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21.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 dirty="0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216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21.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9671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21.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995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Eine Einheitliche Modellbildung erfordert dass die KS Transformiert werden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Notation erkläre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Tfg</a:t>
            </a:r>
            <a:r>
              <a:rPr lang="de-DE" dirty="0"/>
              <a:t> hängt von Eulerwinkel ab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Tfa</a:t>
            </a:r>
            <a:r>
              <a:rPr lang="de-DE" dirty="0"/>
              <a:t> von aerodynamischen Winkeln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21.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5025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Erstmal Modellierung eines Flugzeugs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Steurbarkeit</a:t>
            </a:r>
            <a:r>
              <a:rPr lang="de-DE" dirty="0"/>
              <a:t>/Beobachtbarkeit</a:t>
            </a:r>
          </a:p>
          <a:p>
            <a:pPr marL="171450" indent="-171450">
              <a:buFontTx/>
              <a:buChar char="-"/>
            </a:pPr>
            <a:r>
              <a:rPr lang="de-DE" dirty="0"/>
              <a:t>Stellt sinnvolle </a:t>
            </a:r>
            <a:r>
              <a:rPr lang="de-DE" dirty="0" err="1"/>
              <a:t>Verkoppluingsbedingunegen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Einfache Linearisierung</a:t>
            </a:r>
          </a:p>
          <a:p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21.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079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21.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0931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250825" y="306917"/>
            <a:ext cx="8642350" cy="1740958"/>
          </a:xfrm>
          <a:prstGeom prst="rect">
            <a:avLst/>
          </a:prstGeom>
          <a:solidFill>
            <a:srgbClr val="0068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82" y="1207823"/>
            <a:ext cx="6642117" cy="787135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250832" y="30030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19"/>
          <p:cNvSpPr>
            <a:spLocks noChangeArrowheads="1"/>
          </p:cNvSpPr>
          <p:nvPr userDrawn="1"/>
        </p:nvSpPr>
        <p:spPr bwMode="auto">
          <a:xfrm>
            <a:off x="250832" y="2047878"/>
            <a:ext cx="8640763" cy="661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Titel 11"/>
          <p:cNvSpPr>
            <a:spLocks noGrp="1"/>
          </p:cNvSpPr>
          <p:nvPr>
            <p:ph type="title"/>
          </p:nvPr>
        </p:nvSpPr>
        <p:spPr>
          <a:xfrm>
            <a:off x="358782" y="407458"/>
            <a:ext cx="6642117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2" name="Picture 9" descr="tud_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65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74" y="1350000"/>
            <a:ext cx="8424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2109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+ Inhalt (0.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1" y="1350000"/>
            <a:ext cx="6739200" cy="3810000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58775" y="1350000"/>
            <a:ext cx="40860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1"/>
          </p:nvPr>
        </p:nvSpPr>
        <p:spPr>
          <a:xfrm>
            <a:off x="4698000" y="1350000"/>
            <a:ext cx="4086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3: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600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675600" y="1350000"/>
            <a:ext cx="51084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50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5: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57204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75" y="1350000"/>
            <a:ext cx="51084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953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82" y="3360000"/>
            <a:ext cx="8425225" cy="18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82" y="1350000"/>
            <a:ext cx="8425225" cy="18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8373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6" y="3672419"/>
            <a:ext cx="6421455" cy="1135063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6" y="2422261"/>
            <a:ext cx="6421455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70" indent="0">
              <a:buNone/>
              <a:defRPr sz="1500"/>
            </a:lvl2pPr>
            <a:lvl3pPr marL="761940" indent="0">
              <a:buNone/>
              <a:defRPr sz="1333"/>
            </a:lvl3pPr>
            <a:lvl4pPr marL="1142908" indent="0">
              <a:buNone/>
              <a:defRPr sz="1167"/>
            </a:lvl4pPr>
            <a:lvl5pPr marL="1523878" indent="0">
              <a:buNone/>
              <a:defRPr sz="1167"/>
            </a:lvl5pPr>
            <a:lvl6pPr marL="1904848" indent="0">
              <a:buNone/>
              <a:defRPr sz="1167"/>
            </a:lvl6pPr>
            <a:lvl7pPr marL="2285818" indent="0">
              <a:buNone/>
              <a:defRPr sz="1167"/>
            </a:lvl7pPr>
            <a:lvl8pPr marL="2666787" indent="0">
              <a:buNone/>
              <a:defRPr sz="1167"/>
            </a:lvl8pPr>
            <a:lvl9pPr marL="3047756" indent="0">
              <a:buNone/>
              <a:defRPr sz="1167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607338"/>
            <a:ext cx="5486400" cy="2332311"/>
          </a:xfrm>
        </p:spPr>
        <p:txBody>
          <a:bodyPr/>
          <a:lstStyle>
            <a:lvl1pPr marL="0" indent="0">
              <a:buNone/>
              <a:defRPr sz="2667"/>
            </a:lvl1pPr>
            <a:lvl2pPr marL="380970" indent="0">
              <a:buNone/>
              <a:defRPr sz="2333"/>
            </a:lvl2pPr>
            <a:lvl3pPr marL="761940" indent="0">
              <a:buNone/>
              <a:defRPr sz="2000"/>
            </a:lvl3pPr>
            <a:lvl4pPr marL="1142908" indent="0">
              <a:buNone/>
              <a:defRPr sz="1667"/>
            </a:lvl4pPr>
            <a:lvl5pPr marL="1523878" indent="0">
              <a:buNone/>
              <a:defRPr sz="1667"/>
            </a:lvl5pPr>
            <a:lvl6pPr marL="1904848" indent="0">
              <a:buNone/>
              <a:defRPr sz="1667"/>
            </a:lvl6pPr>
            <a:lvl7pPr marL="2285818" indent="0">
              <a:buNone/>
              <a:defRPr sz="1667"/>
            </a:lvl7pPr>
            <a:lvl8pPr marL="2666787" indent="0">
              <a:buNone/>
              <a:defRPr sz="1667"/>
            </a:lvl8pPr>
            <a:lvl9pPr marL="3047756" indent="0">
              <a:buNone/>
              <a:defRPr sz="1667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70" indent="0">
              <a:buNone/>
              <a:defRPr sz="1000"/>
            </a:lvl2pPr>
            <a:lvl3pPr marL="761940" indent="0">
              <a:buNone/>
              <a:defRPr sz="833"/>
            </a:lvl3pPr>
            <a:lvl4pPr marL="1142908" indent="0">
              <a:buNone/>
              <a:defRPr sz="750"/>
            </a:lvl4pPr>
            <a:lvl5pPr marL="1523878" indent="0">
              <a:buNone/>
              <a:defRPr sz="750"/>
            </a:lvl5pPr>
            <a:lvl6pPr marL="1904848" indent="0">
              <a:buNone/>
              <a:defRPr sz="750"/>
            </a:lvl6pPr>
            <a:lvl7pPr marL="2285818" indent="0">
              <a:buNone/>
              <a:defRPr sz="750"/>
            </a:lvl7pPr>
            <a:lvl8pPr marL="2666787" indent="0">
              <a:buNone/>
              <a:defRPr sz="750"/>
            </a:lvl8pPr>
            <a:lvl9pPr marL="3047756" indent="0">
              <a:buNone/>
              <a:defRPr sz="75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06916"/>
            <a:ext cx="8642350" cy="90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82" y="407458"/>
            <a:ext cx="6642117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350000"/>
            <a:ext cx="664089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32" y="1207823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32" y="30559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529829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 userDrawn="1"/>
        </p:nvSpPr>
        <p:spPr>
          <a:xfrm>
            <a:off x="161244" y="5408085"/>
            <a:ext cx="7200900" cy="19314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16.03.2021  |  FB 18 |  IAT – FG </a:t>
            </a:r>
            <a:r>
              <a:rPr kumimoji="0" lang="de-DE" sz="833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rtm</a:t>
            </a: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|  Luftbetankung eines Passagierflugzeuges  |Betreuer: Philipp Schaub|  </a:t>
            </a:r>
            <a:fld id="{8E9B2640-8CD7-45FF-9440-54608BC46479}" type="slidenum">
              <a:rPr kumimoji="0" lang="de-DE" sz="833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pPr marL="0" marR="0" lvl="0" indent="0" algn="l" defTabSz="76194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  <p:pic>
        <p:nvPicPr>
          <p:cNvPr id="15" name="Picture 19" descr="logo_rtm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377780"/>
            <a:ext cx="1512863" cy="23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 descr="tud_logo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50" r:id="rId3"/>
    <p:sldLayoutId id="2147483652" r:id="rId4"/>
    <p:sldLayoutId id="2147483660" r:id="rId5"/>
    <p:sldLayoutId id="2147483661" r:id="rId6"/>
    <p:sldLayoutId id="2147483662" r:id="rId7"/>
    <p:sldLayoutId id="2147483651" r:id="rId8"/>
    <p:sldLayoutId id="2147483657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38097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76194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52387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149478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Font typeface="Wingdings" pitchFamily="2" charset="2"/>
        <a:buNone/>
        <a:defRPr sz="1500" b="1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293664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2pPr>
      <a:lvl3pPr marL="448433" indent="-156092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3pPr>
      <a:lvl4pPr marL="597910" indent="-14418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4pPr>
      <a:lvl5pPr marL="756648" indent="-157415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5pPr>
      <a:lvl6pPr marL="113761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6pPr>
      <a:lvl7pPr marL="151858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7pPr>
      <a:lvl8pPr marL="1899556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8pPr>
      <a:lvl9pPr marL="2280525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7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4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0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7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4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81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787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756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tags" Target="../tags/tag36.xml"/><Relationship Id="rId21" Type="http://schemas.openxmlformats.org/officeDocument/2006/relationships/image" Target="../media/image42.png"/><Relationship Id="rId7" Type="http://schemas.openxmlformats.org/officeDocument/2006/relationships/tags" Target="../tags/tag40.xml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tags" Target="../tags/tag35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notesSlide" Target="../notesSlides/notesSlide9.xml"/><Relationship Id="rId5" Type="http://schemas.openxmlformats.org/officeDocument/2006/relationships/tags" Target="../tags/tag38.xml"/><Relationship Id="rId15" Type="http://schemas.openxmlformats.org/officeDocument/2006/relationships/image" Target="../media/image36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0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notesSlide" Target="../notesSlides/notesSlide10.xml"/><Relationship Id="rId18" Type="http://schemas.openxmlformats.org/officeDocument/2006/relationships/image" Target="../media/image47.png"/><Relationship Id="rId3" Type="http://schemas.openxmlformats.org/officeDocument/2006/relationships/tags" Target="../tags/tag45.xml"/><Relationship Id="rId21" Type="http://schemas.openxmlformats.org/officeDocument/2006/relationships/image" Target="../media/image50.png"/><Relationship Id="rId7" Type="http://schemas.openxmlformats.org/officeDocument/2006/relationships/tags" Target="../tags/tag4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6.png"/><Relationship Id="rId2" Type="http://schemas.openxmlformats.org/officeDocument/2006/relationships/tags" Target="../tags/tag44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openxmlformats.org/officeDocument/2006/relationships/image" Target="../media/image53.png"/><Relationship Id="rId5" Type="http://schemas.openxmlformats.org/officeDocument/2006/relationships/tags" Target="../tags/tag47.xml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10" Type="http://schemas.openxmlformats.org/officeDocument/2006/relationships/tags" Target="../tags/tag52.xml"/><Relationship Id="rId19" Type="http://schemas.openxmlformats.org/officeDocument/2006/relationships/image" Target="../media/image48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7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56.png"/><Relationship Id="rId2" Type="http://schemas.openxmlformats.org/officeDocument/2006/relationships/tags" Target="../tags/tag55.xml"/><Relationship Id="rId16" Type="http://schemas.openxmlformats.org/officeDocument/2006/relationships/image" Target="../media/image60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55.png"/><Relationship Id="rId5" Type="http://schemas.openxmlformats.org/officeDocument/2006/relationships/tags" Target="../tags/tag58.xml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tags" Target="../tags/tag57.xml"/><Relationship Id="rId9" Type="http://schemas.openxmlformats.org/officeDocument/2006/relationships/notesSlide" Target="../notesSlides/notesSlide11.xml"/><Relationship Id="rId1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tags" Target="../tags/tag78.xml"/><Relationship Id="rId26" Type="http://schemas.openxmlformats.org/officeDocument/2006/relationships/image" Target="../media/image48.png"/><Relationship Id="rId39" Type="http://schemas.openxmlformats.org/officeDocument/2006/relationships/image" Target="../media/image66.png"/><Relationship Id="rId3" Type="http://schemas.openxmlformats.org/officeDocument/2006/relationships/tags" Target="../tags/tag63.xml"/><Relationship Id="rId21" Type="http://schemas.openxmlformats.org/officeDocument/2006/relationships/image" Target="../media/image43.png"/><Relationship Id="rId34" Type="http://schemas.openxmlformats.org/officeDocument/2006/relationships/image" Target="../media/image63.png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tags" Target="../tags/tag77.xml"/><Relationship Id="rId25" Type="http://schemas.openxmlformats.org/officeDocument/2006/relationships/image" Target="../media/image47.png"/><Relationship Id="rId33" Type="http://schemas.openxmlformats.org/officeDocument/2006/relationships/image" Target="../media/image62.png"/><Relationship Id="rId38" Type="http://schemas.openxmlformats.org/officeDocument/2006/relationships/image" Target="../media/image65.png"/><Relationship Id="rId2" Type="http://schemas.openxmlformats.org/officeDocument/2006/relationships/tags" Target="../tags/tag62.xml"/><Relationship Id="rId16" Type="http://schemas.openxmlformats.org/officeDocument/2006/relationships/tags" Target="../tags/tag76.xml"/><Relationship Id="rId20" Type="http://schemas.openxmlformats.org/officeDocument/2006/relationships/notesSlide" Target="../notesSlides/notesSlide12.xml"/><Relationship Id="rId29" Type="http://schemas.openxmlformats.org/officeDocument/2006/relationships/image" Target="../media/image51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24" Type="http://schemas.openxmlformats.org/officeDocument/2006/relationships/image" Target="../media/image46.png"/><Relationship Id="rId32" Type="http://schemas.openxmlformats.org/officeDocument/2006/relationships/image" Target="../media/image61.png"/><Relationship Id="rId37" Type="http://schemas.openxmlformats.org/officeDocument/2006/relationships/image" Target="../media/image14.png"/><Relationship Id="rId5" Type="http://schemas.openxmlformats.org/officeDocument/2006/relationships/tags" Target="../tags/tag65.xml"/><Relationship Id="rId15" Type="http://schemas.openxmlformats.org/officeDocument/2006/relationships/tags" Target="../tags/tag75.xml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36" Type="http://schemas.openxmlformats.org/officeDocument/2006/relationships/image" Target="../media/image20.png"/><Relationship Id="rId10" Type="http://schemas.openxmlformats.org/officeDocument/2006/relationships/tags" Target="../tags/tag70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53.png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Relationship Id="rId35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0.png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image" Target="../media/image69.png"/><Relationship Id="rId2" Type="http://schemas.openxmlformats.org/officeDocument/2006/relationships/tags" Target="../tags/tag80.xml"/><Relationship Id="rId16" Type="http://schemas.openxmlformats.org/officeDocument/2006/relationships/image" Target="../media/image73.pn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image" Target="../media/image68.png"/><Relationship Id="rId5" Type="http://schemas.openxmlformats.org/officeDocument/2006/relationships/tags" Target="../tags/tag83.xml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tags" Target="../tags/tag82.xml"/><Relationship Id="rId9" Type="http://schemas.openxmlformats.org/officeDocument/2006/relationships/notesSlide" Target="../notesSlides/notesSlide13.xml"/><Relationship Id="rId1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tags" Target="../tags/tag103.xml"/><Relationship Id="rId26" Type="http://schemas.openxmlformats.org/officeDocument/2006/relationships/image" Target="../media/image45.png"/><Relationship Id="rId39" Type="http://schemas.openxmlformats.org/officeDocument/2006/relationships/image" Target="../media/image52.png"/><Relationship Id="rId3" Type="http://schemas.openxmlformats.org/officeDocument/2006/relationships/tags" Target="../tags/tag88.xml"/><Relationship Id="rId21" Type="http://schemas.openxmlformats.org/officeDocument/2006/relationships/tags" Target="../tags/tag106.xml"/><Relationship Id="rId34" Type="http://schemas.openxmlformats.org/officeDocument/2006/relationships/image" Target="../media/image64.png"/><Relationship Id="rId42" Type="http://schemas.openxmlformats.org/officeDocument/2006/relationships/image" Target="../media/image74.png"/><Relationship Id="rId47" Type="http://schemas.openxmlformats.org/officeDocument/2006/relationships/image" Target="../media/image79.png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5" Type="http://schemas.openxmlformats.org/officeDocument/2006/relationships/image" Target="../media/image61.png"/><Relationship Id="rId33" Type="http://schemas.openxmlformats.org/officeDocument/2006/relationships/image" Target="../media/image50.png"/><Relationship Id="rId38" Type="http://schemas.openxmlformats.org/officeDocument/2006/relationships/image" Target="../media/image51.png"/><Relationship Id="rId46" Type="http://schemas.openxmlformats.org/officeDocument/2006/relationships/image" Target="../media/image78.png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20" Type="http://schemas.openxmlformats.org/officeDocument/2006/relationships/tags" Target="../tags/tag105.xml"/><Relationship Id="rId29" Type="http://schemas.openxmlformats.org/officeDocument/2006/relationships/image" Target="../media/image46.png"/><Relationship Id="rId41" Type="http://schemas.openxmlformats.org/officeDocument/2006/relationships/image" Target="../media/image53.pn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24" Type="http://schemas.openxmlformats.org/officeDocument/2006/relationships/notesSlide" Target="../notesSlides/notesSlide14.xml"/><Relationship Id="rId32" Type="http://schemas.openxmlformats.org/officeDocument/2006/relationships/image" Target="../media/image49.png"/><Relationship Id="rId37" Type="http://schemas.openxmlformats.org/officeDocument/2006/relationships/image" Target="../media/image65.png"/><Relationship Id="rId40" Type="http://schemas.openxmlformats.org/officeDocument/2006/relationships/image" Target="../media/image66.png"/><Relationship Id="rId45" Type="http://schemas.openxmlformats.org/officeDocument/2006/relationships/image" Target="../media/image77.png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63.png"/><Relationship Id="rId36" Type="http://schemas.openxmlformats.org/officeDocument/2006/relationships/image" Target="../media/image14.png"/><Relationship Id="rId10" Type="http://schemas.openxmlformats.org/officeDocument/2006/relationships/tags" Target="../tags/tag95.xml"/><Relationship Id="rId19" Type="http://schemas.openxmlformats.org/officeDocument/2006/relationships/tags" Target="../tags/tag104.xml"/><Relationship Id="rId31" Type="http://schemas.openxmlformats.org/officeDocument/2006/relationships/image" Target="../media/image48.png"/><Relationship Id="rId44" Type="http://schemas.openxmlformats.org/officeDocument/2006/relationships/image" Target="../media/image76.png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Relationship Id="rId22" Type="http://schemas.openxmlformats.org/officeDocument/2006/relationships/tags" Target="../tags/tag107.xml"/><Relationship Id="rId27" Type="http://schemas.openxmlformats.org/officeDocument/2006/relationships/image" Target="../media/image62.png"/><Relationship Id="rId30" Type="http://schemas.openxmlformats.org/officeDocument/2006/relationships/image" Target="../media/image47.png"/><Relationship Id="rId35" Type="http://schemas.openxmlformats.org/officeDocument/2006/relationships/image" Target="../media/image20.png"/><Relationship Id="rId43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13" Type="http://schemas.openxmlformats.org/officeDocument/2006/relationships/image" Target="../media/image84.png"/><Relationship Id="rId3" Type="http://schemas.openxmlformats.org/officeDocument/2006/relationships/tags" Target="../tags/tag11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3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image" Target="../media/image82.png"/><Relationship Id="rId5" Type="http://schemas.openxmlformats.org/officeDocument/2006/relationships/tags" Target="../tags/tag112.xml"/><Relationship Id="rId10" Type="http://schemas.openxmlformats.org/officeDocument/2006/relationships/image" Target="../media/image81.png"/><Relationship Id="rId4" Type="http://schemas.openxmlformats.org/officeDocument/2006/relationships/tags" Target="../tags/tag111.xml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126.xml"/><Relationship Id="rId18" Type="http://schemas.openxmlformats.org/officeDocument/2006/relationships/tags" Target="../tags/tag131.xml"/><Relationship Id="rId26" Type="http://schemas.openxmlformats.org/officeDocument/2006/relationships/notesSlide" Target="../notesSlides/notesSlide16.xml"/><Relationship Id="rId39" Type="http://schemas.openxmlformats.org/officeDocument/2006/relationships/image" Target="../media/image64.png"/><Relationship Id="rId3" Type="http://schemas.openxmlformats.org/officeDocument/2006/relationships/tags" Target="../tags/tag116.xml"/><Relationship Id="rId21" Type="http://schemas.openxmlformats.org/officeDocument/2006/relationships/tags" Target="../tags/tag134.xml"/><Relationship Id="rId34" Type="http://schemas.openxmlformats.org/officeDocument/2006/relationships/image" Target="../media/image46.png"/><Relationship Id="rId42" Type="http://schemas.openxmlformats.org/officeDocument/2006/relationships/image" Target="../media/image65.png"/><Relationship Id="rId47" Type="http://schemas.openxmlformats.org/officeDocument/2006/relationships/image" Target="../media/image53.png"/><Relationship Id="rId50" Type="http://schemas.openxmlformats.org/officeDocument/2006/relationships/image" Target="../media/image87.png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tags" Target="../tags/tag130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77.png"/><Relationship Id="rId38" Type="http://schemas.openxmlformats.org/officeDocument/2006/relationships/image" Target="../media/image50.png"/><Relationship Id="rId46" Type="http://schemas.openxmlformats.org/officeDocument/2006/relationships/image" Target="../media/image66.png"/><Relationship Id="rId2" Type="http://schemas.openxmlformats.org/officeDocument/2006/relationships/tags" Target="../tags/tag115.xml"/><Relationship Id="rId16" Type="http://schemas.openxmlformats.org/officeDocument/2006/relationships/tags" Target="../tags/tag129.xml"/><Relationship Id="rId20" Type="http://schemas.openxmlformats.org/officeDocument/2006/relationships/tags" Target="../tags/tag133.xml"/><Relationship Id="rId29" Type="http://schemas.openxmlformats.org/officeDocument/2006/relationships/image" Target="../media/image75.png"/><Relationship Id="rId41" Type="http://schemas.openxmlformats.org/officeDocument/2006/relationships/image" Target="../media/image14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24" Type="http://schemas.openxmlformats.org/officeDocument/2006/relationships/tags" Target="../tags/tag137.xml"/><Relationship Id="rId32" Type="http://schemas.openxmlformats.org/officeDocument/2006/relationships/image" Target="../media/image76.png"/><Relationship Id="rId37" Type="http://schemas.openxmlformats.org/officeDocument/2006/relationships/image" Target="../media/image49.png"/><Relationship Id="rId40" Type="http://schemas.openxmlformats.org/officeDocument/2006/relationships/image" Target="../media/image20.png"/><Relationship Id="rId45" Type="http://schemas.openxmlformats.org/officeDocument/2006/relationships/image" Target="../media/image52.png"/><Relationship Id="rId5" Type="http://schemas.openxmlformats.org/officeDocument/2006/relationships/tags" Target="../tags/tag118.xml"/><Relationship Id="rId15" Type="http://schemas.openxmlformats.org/officeDocument/2006/relationships/tags" Target="../tags/tag128.xml"/><Relationship Id="rId23" Type="http://schemas.openxmlformats.org/officeDocument/2006/relationships/tags" Target="../tags/tag136.xml"/><Relationship Id="rId28" Type="http://schemas.openxmlformats.org/officeDocument/2006/relationships/image" Target="../media/image45.png"/><Relationship Id="rId36" Type="http://schemas.openxmlformats.org/officeDocument/2006/relationships/image" Target="../media/image48.png"/><Relationship Id="rId49" Type="http://schemas.openxmlformats.org/officeDocument/2006/relationships/image" Target="../media/image74.png"/><Relationship Id="rId10" Type="http://schemas.openxmlformats.org/officeDocument/2006/relationships/tags" Target="../tags/tag123.xml"/><Relationship Id="rId19" Type="http://schemas.openxmlformats.org/officeDocument/2006/relationships/tags" Target="../tags/tag132.xml"/><Relationship Id="rId31" Type="http://schemas.openxmlformats.org/officeDocument/2006/relationships/image" Target="../media/image63.png"/><Relationship Id="rId44" Type="http://schemas.openxmlformats.org/officeDocument/2006/relationships/image" Target="../media/image78.png"/><Relationship Id="rId52" Type="http://schemas.openxmlformats.org/officeDocument/2006/relationships/image" Target="../media/image89.jfif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tags" Target="../tags/tag127.xml"/><Relationship Id="rId22" Type="http://schemas.openxmlformats.org/officeDocument/2006/relationships/tags" Target="../tags/tag135.xml"/><Relationship Id="rId27" Type="http://schemas.openxmlformats.org/officeDocument/2006/relationships/image" Target="../media/image86.png"/><Relationship Id="rId30" Type="http://schemas.openxmlformats.org/officeDocument/2006/relationships/image" Target="../media/image62.png"/><Relationship Id="rId35" Type="http://schemas.openxmlformats.org/officeDocument/2006/relationships/image" Target="../media/image47.png"/><Relationship Id="rId43" Type="http://schemas.openxmlformats.org/officeDocument/2006/relationships/image" Target="../media/image51.png"/><Relationship Id="rId48" Type="http://schemas.openxmlformats.org/officeDocument/2006/relationships/image" Target="../media/image79.png"/><Relationship Id="rId8" Type="http://schemas.openxmlformats.org/officeDocument/2006/relationships/tags" Target="../tags/tag121.xml"/><Relationship Id="rId51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13" Type="http://schemas.openxmlformats.org/officeDocument/2006/relationships/image" Target="../media/image94.png"/><Relationship Id="rId3" Type="http://schemas.openxmlformats.org/officeDocument/2006/relationships/tags" Target="../tags/tag14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3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image" Target="../media/image92.png"/><Relationship Id="rId5" Type="http://schemas.openxmlformats.org/officeDocument/2006/relationships/tags" Target="../tags/tag142.xml"/><Relationship Id="rId10" Type="http://schemas.openxmlformats.org/officeDocument/2006/relationships/image" Target="../media/image91.png"/><Relationship Id="rId4" Type="http://schemas.openxmlformats.org/officeDocument/2006/relationships/tags" Target="../tags/tag141.xml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9.png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12" Type="http://schemas.openxmlformats.org/officeDocument/2006/relationships/image" Target="../media/image98.png"/><Relationship Id="rId2" Type="http://schemas.openxmlformats.org/officeDocument/2006/relationships/tags" Target="../tags/tag145.xml"/><Relationship Id="rId16" Type="http://schemas.openxmlformats.org/officeDocument/2006/relationships/image" Target="../media/image102.png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image" Target="../media/image97.png"/><Relationship Id="rId5" Type="http://schemas.openxmlformats.org/officeDocument/2006/relationships/tags" Target="../tags/tag148.xml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tags" Target="../tags/tag147.xml"/><Relationship Id="rId9" Type="http://schemas.openxmlformats.org/officeDocument/2006/relationships/notesSlide" Target="../notesSlides/notesSlide18.xml"/><Relationship Id="rId1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13" Type="http://schemas.openxmlformats.org/officeDocument/2006/relationships/notesSlide" Target="../notesSlides/notesSlide19.xml"/><Relationship Id="rId18" Type="http://schemas.openxmlformats.org/officeDocument/2006/relationships/image" Target="../media/image107.png"/><Relationship Id="rId3" Type="http://schemas.openxmlformats.org/officeDocument/2006/relationships/tags" Target="../tags/tag153.xml"/><Relationship Id="rId21" Type="http://schemas.openxmlformats.org/officeDocument/2006/relationships/image" Target="../media/image110.png"/><Relationship Id="rId7" Type="http://schemas.openxmlformats.org/officeDocument/2006/relationships/tags" Target="../tags/tag15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06.png"/><Relationship Id="rId2" Type="http://schemas.openxmlformats.org/officeDocument/2006/relationships/tags" Target="../tags/tag152.xml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tags" Target="../tags/tag161.xml"/><Relationship Id="rId5" Type="http://schemas.openxmlformats.org/officeDocument/2006/relationships/tags" Target="../tags/tag155.xml"/><Relationship Id="rId15" Type="http://schemas.openxmlformats.org/officeDocument/2006/relationships/image" Target="../media/image104.png"/><Relationship Id="rId10" Type="http://schemas.openxmlformats.org/officeDocument/2006/relationships/tags" Target="../tags/tag160.xml"/><Relationship Id="rId19" Type="http://schemas.openxmlformats.org/officeDocument/2006/relationships/image" Target="../media/image108.png"/><Relationship Id="rId4" Type="http://schemas.openxmlformats.org/officeDocument/2006/relationships/tags" Target="../tags/tag154.xml"/><Relationship Id="rId9" Type="http://schemas.openxmlformats.org/officeDocument/2006/relationships/tags" Target="../tags/tag159.xml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13" Type="http://schemas.openxmlformats.org/officeDocument/2006/relationships/tags" Target="../tags/tag174.xml"/><Relationship Id="rId18" Type="http://schemas.openxmlformats.org/officeDocument/2006/relationships/notesSlide" Target="../notesSlides/notesSlide20.xml"/><Relationship Id="rId26" Type="http://schemas.openxmlformats.org/officeDocument/2006/relationships/image" Target="../media/image116.png"/><Relationship Id="rId3" Type="http://schemas.openxmlformats.org/officeDocument/2006/relationships/tags" Target="../tags/tag164.xml"/><Relationship Id="rId21" Type="http://schemas.openxmlformats.org/officeDocument/2006/relationships/image" Target="../media/image106.png"/><Relationship Id="rId34" Type="http://schemas.openxmlformats.org/officeDocument/2006/relationships/image" Target="../media/image124.png"/><Relationship Id="rId7" Type="http://schemas.openxmlformats.org/officeDocument/2006/relationships/tags" Target="../tags/tag168.xml"/><Relationship Id="rId12" Type="http://schemas.openxmlformats.org/officeDocument/2006/relationships/tags" Target="../tags/tag173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15.png"/><Relationship Id="rId33" Type="http://schemas.openxmlformats.org/officeDocument/2006/relationships/image" Target="../media/image123.png"/><Relationship Id="rId2" Type="http://schemas.openxmlformats.org/officeDocument/2006/relationships/tags" Target="../tags/tag163.xml"/><Relationship Id="rId16" Type="http://schemas.openxmlformats.org/officeDocument/2006/relationships/tags" Target="../tags/tag177.xml"/><Relationship Id="rId20" Type="http://schemas.openxmlformats.org/officeDocument/2006/relationships/image" Target="../media/image113.png"/><Relationship Id="rId29" Type="http://schemas.openxmlformats.org/officeDocument/2006/relationships/image" Target="../media/image119.png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tags" Target="../tags/tag172.xml"/><Relationship Id="rId24" Type="http://schemas.openxmlformats.org/officeDocument/2006/relationships/image" Target="../media/image76.png"/><Relationship Id="rId32" Type="http://schemas.openxmlformats.org/officeDocument/2006/relationships/image" Target="../media/image122.png"/><Relationship Id="rId5" Type="http://schemas.openxmlformats.org/officeDocument/2006/relationships/tags" Target="../tags/tag166.xml"/><Relationship Id="rId15" Type="http://schemas.openxmlformats.org/officeDocument/2006/relationships/tags" Target="../tags/tag176.xml"/><Relationship Id="rId23" Type="http://schemas.openxmlformats.org/officeDocument/2006/relationships/image" Target="../media/image114.png"/><Relationship Id="rId28" Type="http://schemas.openxmlformats.org/officeDocument/2006/relationships/image" Target="../media/image118.png"/><Relationship Id="rId10" Type="http://schemas.openxmlformats.org/officeDocument/2006/relationships/tags" Target="../tags/tag171.xml"/><Relationship Id="rId19" Type="http://schemas.openxmlformats.org/officeDocument/2006/relationships/image" Target="../media/image112.png"/><Relationship Id="rId31" Type="http://schemas.openxmlformats.org/officeDocument/2006/relationships/image" Target="../media/image121.png"/><Relationship Id="rId4" Type="http://schemas.openxmlformats.org/officeDocument/2006/relationships/tags" Target="../tags/tag165.xml"/><Relationship Id="rId9" Type="http://schemas.openxmlformats.org/officeDocument/2006/relationships/tags" Target="../tags/tag170.xml"/><Relationship Id="rId14" Type="http://schemas.openxmlformats.org/officeDocument/2006/relationships/tags" Target="../tags/tag175.xml"/><Relationship Id="rId22" Type="http://schemas.openxmlformats.org/officeDocument/2006/relationships/image" Target="../media/image105.png"/><Relationship Id="rId27" Type="http://schemas.openxmlformats.org/officeDocument/2006/relationships/image" Target="../media/image117.png"/><Relationship Id="rId30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85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28.png"/><Relationship Id="rId26" Type="http://schemas.openxmlformats.org/officeDocument/2006/relationships/image" Target="../media/image134.png"/><Relationship Id="rId3" Type="http://schemas.openxmlformats.org/officeDocument/2006/relationships/tags" Target="../tags/tag180.xml"/><Relationship Id="rId21" Type="http://schemas.openxmlformats.org/officeDocument/2006/relationships/image" Target="../media/image106.png"/><Relationship Id="rId7" Type="http://schemas.openxmlformats.org/officeDocument/2006/relationships/tags" Target="../tags/tag184.xml"/><Relationship Id="rId12" Type="http://schemas.openxmlformats.org/officeDocument/2006/relationships/tags" Target="../tags/tag189.xml"/><Relationship Id="rId17" Type="http://schemas.openxmlformats.org/officeDocument/2006/relationships/image" Target="../media/image127.png"/><Relationship Id="rId25" Type="http://schemas.openxmlformats.org/officeDocument/2006/relationships/image" Target="../media/image133.png"/><Relationship Id="rId2" Type="http://schemas.openxmlformats.org/officeDocument/2006/relationships/tags" Target="../tags/tag179.xml"/><Relationship Id="rId16" Type="http://schemas.openxmlformats.org/officeDocument/2006/relationships/image" Target="../media/image126.png"/><Relationship Id="rId20" Type="http://schemas.openxmlformats.org/officeDocument/2006/relationships/image" Target="../media/image105.png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tags" Target="../tags/tag188.xml"/><Relationship Id="rId24" Type="http://schemas.openxmlformats.org/officeDocument/2006/relationships/image" Target="../media/image132.png"/><Relationship Id="rId5" Type="http://schemas.openxmlformats.org/officeDocument/2006/relationships/tags" Target="../tags/tag182.xml"/><Relationship Id="rId15" Type="http://schemas.openxmlformats.org/officeDocument/2006/relationships/image" Target="../media/image125.png"/><Relationship Id="rId23" Type="http://schemas.openxmlformats.org/officeDocument/2006/relationships/image" Target="../media/image131.png"/><Relationship Id="rId10" Type="http://schemas.openxmlformats.org/officeDocument/2006/relationships/tags" Target="../tags/tag187.xml"/><Relationship Id="rId19" Type="http://schemas.openxmlformats.org/officeDocument/2006/relationships/image" Target="../media/image129.png"/><Relationship Id="rId4" Type="http://schemas.openxmlformats.org/officeDocument/2006/relationships/tags" Target="../tags/tag181.xml"/><Relationship Id="rId9" Type="http://schemas.openxmlformats.org/officeDocument/2006/relationships/tags" Target="../tags/tag186.xml"/><Relationship Id="rId14" Type="http://schemas.openxmlformats.org/officeDocument/2006/relationships/notesSlide" Target="../notesSlides/notesSlide21.xml"/><Relationship Id="rId22" Type="http://schemas.openxmlformats.org/officeDocument/2006/relationships/image" Target="../media/image130.png"/><Relationship Id="rId27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kp.de/grundlagen/schadstoffe/atmosphaere-der-erde-935158/" TargetMode="External"/><Relationship Id="rId2" Type="http://schemas.openxmlformats.org/officeDocument/2006/relationships/hyperlink" Target="https://www.hu-berlin.de/de/ueberblick/campus/adlershof/ueberblick/denkmale/ausstellungstafeln-gbsl-201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limaschutz-portal.aero/faq/fliege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92.xml"/><Relationship Id="rId7" Type="http://schemas.openxmlformats.org/officeDocument/2006/relationships/image" Target="../media/image140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5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tags" Target="../tags/tag208.xml"/><Relationship Id="rId18" Type="http://schemas.openxmlformats.org/officeDocument/2006/relationships/tags" Target="../tags/tag213.xml"/><Relationship Id="rId26" Type="http://schemas.openxmlformats.org/officeDocument/2006/relationships/image" Target="../media/image87.png"/><Relationship Id="rId39" Type="http://schemas.openxmlformats.org/officeDocument/2006/relationships/image" Target="../media/image64.png"/><Relationship Id="rId3" Type="http://schemas.openxmlformats.org/officeDocument/2006/relationships/tags" Target="../tags/tag198.xml"/><Relationship Id="rId21" Type="http://schemas.openxmlformats.org/officeDocument/2006/relationships/tags" Target="../tags/tag216.xml"/><Relationship Id="rId34" Type="http://schemas.openxmlformats.org/officeDocument/2006/relationships/image" Target="../media/image46.png"/><Relationship Id="rId42" Type="http://schemas.openxmlformats.org/officeDocument/2006/relationships/image" Target="../media/image65.png"/><Relationship Id="rId47" Type="http://schemas.openxmlformats.org/officeDocument/2006/relationships/image" Target="../media/image66.png"/><Relationship Id="rId50" Type="http://schemas.openxmlformats.org/officeDocument/2006/relationships/image" Target="../media/image86.png"/><Relationship Id="rId7" Type="http://schemas.openxmlformats.org/officeDocument/2006/relationships/tags" Target="../tags/tag202.xml"/><Relationship Id="rId12" Type="http://schemas.openxmlformats.org/officeDocument/2006/relationships/tags" Target="../tags/tag207.xml"/><Relationship Id="rId17" Type="http://schemas.openxmlformats.org/officeDocument/2006/relationships/tags" Target="../tags/tag212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77.png"/><Relationship Id="rId38" Type="http://schemas.openxmlformats.org/officeDocument/2006/relationships/image" Target="../media/image50.png"/><Relationship Id="rId46" Type="http://schemas.openxmlformats.org/officeDocument/2006/relationships/image" Target="../media/image89.jfif"/><Relationship Id="rId2" Type="http://schemas.openxmlformats.org/officeDocument/2006/relationships/tags" Target="../tags/tag197.xml"/><Relationship Id="rId16" Type="http://schemas.openxmlformats.org/officeDocument/2006/relationships/tags" Target="../tags/tag211.xml"/><Relationship Id="rId20" Type="http://schemas.openxmlformats.org/officeDocument/2006/relationships/tags" Target="../tags/tag215.xml"/><Relationship Id="rId29" Type="http://schemas.openxmlformats.org/officeDocument/2006/relationships/image" Target="../media/image75.png"/><Relationship Id="rId41" Type="http://schemas.openxmlformats.org/officeDocument/2006/relationships/image" Target="../media/image14.png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11" Type="http://schemas.openxmlformats.org/officeDocument/2006/relationships/tags" Target="../tags/tag206.xml"/><Relationship Id="rId24" Type="http://schemas.openxmlformats.org/officeDocument/2006/relationships/tags" Target="../tags/tag219.xml"/><Relationship Id="rId32" Type="http://schemas.openxmlformats.org/officeDocument/2006/relationships/image" Target="../media/image76.png"/><Relationship Id="rId37" Type="http://schemas.openxmlformats.org/officeDocument/2006/relationships/image" Target="../media/image49.png"/><Relationship Id="rId40" Type="http://schemas.openxmlformats.org/officeDocument/2006/relationships/image" Target="../media/image20.png"/><Relationship Id="rId45" Type="http://schemas.openxmlformats.org/officeDocument/2006/relationships/image" Target="../media/image52.png"/><Relationship Id="rId5" Type="http://schemas.openxmlformats.org/officeDocument/2006/relationships/tags" Target="../tags/tag200.xml"/><Relationship Id="rId15" Type="http://schemas.openxmlformats.org/officeDocument/2006/relationships/tags" Target="../tags/tag210.xml"/><Relationship Id="rId23" Type="http://schemas.openxmlformats.org/officeDocument/2006/relationships/tags" Target="../tags/tag218.xml"/><Relationship Id="rId28" Type="http://schemas.openxmlformats.org/officeDocument/2006/relationships/image" Target="../media/image45.png"/><Relationship Id="rId36" Type="http://schemas.openxmlformats.org/officeDocument/2006/relationships/image" Target="../media/image48.png"/><Relationship Id="rId49" Type="http://schemas.openxmlformats.org/officeDocument/2006/relationships/image" Target="../media/image79.png"/><Relationship Id="rId10" Type="http://schemas.openxmlformats.org/officeDocument/2006/relationships/tags" Target="../tags/tag205.xml"/><Relationship Id="rId19" Type="http://schemas.openxmlformats.org/officeDocument/2006/relationships/tags" Target="../tags/tag214.xml"/><Relationship Id="rId31" Type="http://schemas.openxmlformats.org/officeDocument/2006/relationships/image" Target="../media/image63.png"/><Relationship Id="rId44" Type="http://schemas.openxmlformats.org/officeDocument/2006/relationships/image" Target="../media/image78.png"/><Relationship Id="rId4" Type="http://schemas.openxmlformats.org/officeDocument/2006/relationships/tags" Target="../tags/tag199.xml"/><Relationship Id="rId9" Type="http://schemas.openxmlformats.org/officeDocument/2006/relationships/tags" Target="../tags/tag204.xml"/><Relationship Id="rId14" Type="http://schemas.openxmlformats.org/officeDocument/2006/relationships/tags" Target="../tags/tag209.xml"/><Relationship Id="rId22" Type="http://schemas.openxmlformats.org/officeDocument/2006/relationships/tags" Target="../tags/tag217.xml"/><Relationship Id="rId27" Type="http://schemas.openxmlformats.org/officeDocument/2006/relationships/image" Target="../media/image88.png"/><Relationship Id="rId30" Type="http://schemas.openxmlformats.org/officeDocument/2006/relationships/image" Target="../media/image62.png"/><Relationship Id="rId35" Type="http://schemas.openxmlformats.org/officeDocument/2006/relationships/image" Target="../media/image47.png"/><Relationship Id="rId43" Type="http://schemas.openxmlformats.org/officeDocument/2006/relationships/image" Target="../media/image51.png"/><Relationship Id="rId48" Type="http://schemas.openxmlformats.org/officeDocument/2006/relationships/image" Target="../media/image53.png"/><Relationship Id="rId8" Type="http://schemas.openxmlformats.org/officeDocument/2006/relationships/tags" Target="../tags/tag20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228.xml"/><Relationship Id="rId13" Type="http://schemas.openxmlformats.org/officeDocument/2006/relationships/tags" Target="../tags/tag233.xml"/><Relationship Id="rId18" Type="http://schemas.openxmlformats.org/officeDocument/2006/relationships/tags" Target="../tags/tag238.xml"/><Relationship Id="rId26" Type="http://schemas.openxmlformats.org/officeDocument/2006/relationships/notesSlide" Target="../notesSlides/notesSlide22.xml"/><Relationship Id="rId39" Type="http://schemas.openxmlformats.org/officeDocument/2006/relationships/image" Target="../media/image157.png"/><Relationship Id="rId3" Type="http://schemas.openxmlformats.org/officeDocument/2006/relationships/tags" Target="../tags/tag223.xml"/><Relationship Id="rId21" Type="http://schemas.openxmlformats.org/officeDocument/2006/relationships/tags" Target="../tags/tag241.xml"/><Relationship Id="rId34" Type="http://schemas.openxmlformats.org/officeDocument/2006/relationships/image" Target="../media/image152.png"/><Relationship Id="rId42" Type="http://schemas.openxmlformats.org/officeDocument/2006/relationships/image" Target="../media/image47.png"/><Relationship Id="rId47" Type="http://schemas.openxmlformats.org/officeDocument/2006/relationships/image" Target="../media/image52.png"/><Relationship Id="rId7" Type="http://schemas.openxmlformats.org/officeDocument/2006/relationships/tags" Target="../tags/tag227.xml"/><Relationship Id="rId12" Type="http://schemas.openxmlformats.org/officeDocument/2006/relationships/tags" Target="../tags/tag232.xml"/><Relationship Id="rId17" Type="http://schemas.openxmlformats.org/officeDocument/2006/relationships/tags" Target="../tags/tag237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51.png"/><Relationship Id="rId38" Type="http://schemas.openxmlformats.org/officeDocument/2006/relationships/image" Target="../media/image156.png"/><Relationship Id="rId46" Type="http://schemas.openxmlformats.org/officeDocument/2006/relationships/image" Target="../media/image46.png"/><Relationship Id="rId2" Type="http://schemas.openxmlformats.org/officeDocument/2006/relationships/tags" Target="../tags/tag222.xml"/><Relationship Id="rId16" Type="http://schemas.openxmlformats.org/officeDocument/2006/relationships/tags" Target="../tags/tag236.xml"/><Relationship Id="rId20" Type="http://schemas.openxmlformats.org/officeDocument/2006/relationships/tags" Target="../tags/tag240.xml"/><Relationship Id="rId29" Type="http://schemas.openxmlformats.org/officeDocument/2006/relationships/image" Target="../media/image147.png"/><Relationship Id="rId41" Type="http://schemas.openxmlformats.org/officeDocument/2006/relationships/image" Target="../media/image159.png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tags" Target="../tags/tag231.xml"/><Relationship Id="rId24" Type="http://schemas.openxmlformats.org/officeDocument/2006/relationships/tags" Target="../tags/tag244.xml"/><Relationship Id="rId32" Type="http://schemas.openxmlformats.org/officeDocument/2006/relationships/image" Target="../media/image150.png"/><Relationship Id="rId37" Type="http://schemas.openxmlformats.org/officeDocument/2006/relationships/image" Target="../media/image155.png"/><Relationship Id="rId40" Type="http://schemas.openxmlformats.org/officeDocument/2006/relationships/image" Target="../media/image158.png"/><Relationship Id="rId45" Type="http://schemas.openxmlformats.org/officeDocument/2006/relationships/image" Target="../media/image50.png"/><Relationship Id="rId5" Type="http://schemas.openxmlformats.org/officeDocument/2006/relationships/tags" Target="../tags/tag225.xml"/><Relationship Id="rId15" Type="http://schemas.openxmlformats.org/officeDocument/2006/relationships/tags" Target="../tags/tag235.xml"/><Relationship Id="rId23" Type="http://schemas.openxmlformats.org/officeDocument/2006/relationships/tags" Target="../tags/tag243.xml"/><Relationship Id="rId28" Type="http://schemas.openxmlformats.org/officeDocument/2006/relationships/image" Target="../media/image146.png"/><Relationship Id="rId36" Type="http://schemas.openxmlformats.org/officeDocument/2006/relationships/image" Target="../media/image154.png"/><Relationship Id="rId10" Type="http://schemas.openxmlformats.org/officeDocument/2006/relationships/tags" Target="../tags/tag230.xml"/><Relationship Id="rId19" Type="http://schemas.openxmlformats.org/officeDocument/2006/relationships/tags" Target="../tags/tag239.xml"/><Relationship Id="rId31" Type="http://schemas.openxmlformats.org/officeDocument/2006/relationships/image" Target="../media/image149.png"/><Relationship Id="rId44" Type="http://schemas.openxmlformats.org/officeDocument/2006/relationships/image" Target="../media/image49.png"/><Relationship Id="rId4" Type="http://schemas.openxmlformats.org/officeDocument/2006/relationships/tags" Target="../tags/tag224.xml"/><Relationship Id="rId9" Type="http://schemas.openxmlformats.org/officeDocument/2006/relationships/tags" Target="../tags/tag229.xml"/><Relationship Id="rId14" Type="http://schemas.openxmlformats.org/officeDocument/2006/relationships/tags" Target="../tags/tag234.xml"/><Relationship Id="rId22" Type="http://schemas.openxmlformats.org/officeDocument/2006/relationships/tags" Target="../tags/tag242.xml"/><Relationship Id="rId27" Type="http://schemas.openxmlformats.org/officeDocument/2006/relationships/image" Target="../media/image145.png"/><Relationship Id="rId30" Type="http://schemas.openxmlformats.org/officeDocument/2006/relationships/image" Target="../media/image148.png"/><Relationship Id="rId35" Type="http://schemas.openxmlformats.org/officeDocument/2006/relationships/image" Target="../media/image153.png"/><Relationship Id="rId43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4.svg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Relationship Id="rId9" Type="http://schemas.openxmlformats.org/officeDocument/2006/relationships/image" Target="../media/image16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sv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sv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sv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sv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tags" Target="../tags/tag3.xml"/><Relationship Id="rId16" Type="http://schemas.openxmlformats.org/officeDocument/2006/relationships/image" Target="../media/image12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7.png"/><Relationship Id="rId5" Type="http://schemas.openxmlformats.org/officeDocument/2006/relationships/tags" Target="../tags/tag6.xml"/><Relationship Id="rId15" Type="http://schemas.openxmlformats.org/officeDocument/2006/relationships/image" Target="../media/image11.png"/><Relationship Id="rId10" Type="http://schemas.openxmlformats.org/officeDocument/2006/relationships/notesSlide" Target="../notesSlides/notesSlide4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17.png"/><Relationship Id="rId18" Type="http://schemas.openxmlformats.org/officeDocument/2006/relationships/image" Target="../media/image19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16.png"/><Relationship Id="rId17" Type="http://schemas.openxmlformats.org/officeDocument/2006/relationships/image" Target="../media/image8.png"/><Relationship Id="rId2" Type="http://schemas.openxmlformats.org/officeDocument/2006/relationships/tags" Target="../tags/tag11.xml"/><Relationship Id="rId16" Type="http://schemas.openxmlformats.org/officeDocument/2006/relationships/image" Target="../media/image9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15.png"/><Relationship Id="rId5" Type="http://schemas.openxmlformats.org/officeDocument/2006/relationships/tags" Target="../tags/tag14.xml"/><Relationship Id="rId15" Type="http://schemas.openxmlformats.org/officeDocument/2006/relationships/image" Target="../media/image10.png"/><Relationship Id="rId10" Type="http://schemas.openxmlformats.org/officeDocument/2006/relationships/notesSlide" Target="../notesSlides/notesSlide5.xml"/><Relationship Id="rId19" Type="http://schemas.openxmlformats.org/officeDocument/2006/relationships/image" Target="../media/image20.png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6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17.png"/><Relationship Id="rId17" Type="http://schemas.openxmlformats.org/officeDocument/2006/relationships/image" Target="../media/image23.png"/><Relationship Id="rId2" Type="http://schemas.openxmlformats.org/officeDocument/2006/relationships/tags" Target="../tags/tag19.xml"/><Relationship Id="rId16" Type="http://schemas.openxmlformats.org/officeDocument/2006/relationships/image" Target="../media/image12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18.png"/><Relationship Id="rId5" Type="http://schemas.openxmlformats.org/officeDocument/2006/relationships/tags" Target="../tags/tag22.xml"/><Relationship Id="rId15" Type="http://schemas.openxmlformats.org/officeDocument/2006/relationships/image" Target="../media/image11.png"/><Relationship Id="rId10" Type="http://schemas.openxmlformats.org/officeDocument/2006/relationships/image" Target="../media/image21.png"/><Relationship Id="rId4" Type="http://schemas.openxmlformats.org/officeDocument/2006/relationships/tags" Target="../tags/tag21.xml"/><Relationship Id="rId9" Type="http://schemas.openxmlformats.org/officeDocument/2006/relationships/notesSlide" Target="../notesSlides/notesSlide6.xml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7.xml"/><Relationship Id="rId7" Type="http://schemas.openxmlformats.org/officeDocument/2006/relationships/image" Target="../media/image24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7.png"/><Relationship Id="rId4" Type="http://schemas.openxmlformats.org/officeDocument/2006/relationships/tags" Target="../tags/tag28.xml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31.xml"/><Relationship Id="rId7" Type="http://schemas.openxmlformats.org/officeDocument/2006/relationships/notesSlide" Target="../notesSlides/notesSlide8.xml"/><Relationship Id="rId12" Type="http://schemas.openxmlformats.org/officeDocument/2006/relationships/image" Target="../media/image32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5" Type="http://schemas.openxmlformats.org/officeDocument/2006/relationships/tags" Target="../tags/tag33.xml"/><Relationship Id="rId10" Type="http://schemas.openxmlformats.org/officeDocument/2006/relationships/image" Target="../media/image30.png"/><Relationship Id="rId4" Type="http://schemas.openxmlformats.org/officeDocument/2006/relationships/tags" Target="../tags/tag32.xml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35198" y="769268"/>
            <a:ext cx="6642117" cy="787135"/>
          </a:xfrm>
        </p:spPr>
        <p:txBody>
          <a:bodyPr/>
          <a:lstStyle/>
          <a:p>
            <a:r>
              <a:rPr lang="de-DE" dirty="0"/>
              <a:t>Betreuer:   Philipp Schaub</a:t>
            </a:r>
          </a:p>
          <a:p>
            <a:r>
              <a:rPr lang="de-DE" dirty="0"/>
              <a:t>Mitglieder: Markus Amann</a:t>
            </a:r>
          </a:p>
          <a:p>
            <a:r>
              <a:rPr lang="de-DE" dirty="0"/>
              <a:t>                    Lukas Nevermann</a:t>
            </a:r>
          </a:p>
          <a:p>
            <a:r>
              <a:rPr lang="de-DE" dirty="0"/>
              <a:t>                    Matheus Schelp Langendyk</a:t>
            </a:r>
          </a:p>
          <a:p>
            <a:r>
              <a:rPr lang="de-DE" dirty="0"/>
              <a:t>                    </a:t>
            </a:r>
            <a:r>
              <a:rPr lang="de-DE" dirty="0" err="1"/>
              <a:t>Jinyuan</a:t>
            </a:r>
            <a:r>
              <a:rPr lang="de-DE" dirty="0"/>
              <a:t> Zhang</a:t>
            </a:r>
          </a:p>
          <a:p>
            <a:r>
              <a:rPr lang="de-DE" dirty="0"/>
              <a:t>           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35198" y="193204"/>
            <a:ext cx="6642117" cy="698500"/>
          </a:xfrm>
        </p:spPr>
        <p:txBody>
          <a:bodyPr/>
          <a:lstStyle/>
          <a:p>
            <a:r>
              <a:rPr lang="de-DE" dirty="0"/>
              <a:t>Luftbetankung eines Passagierflugzeugs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733D50-2F0A-47A9-B339-A511CF572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2" y="2065412"/>
            <a:ext cx="5544615" cy="311884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CE20503-AF44-4303-B005-FB6EA1B55137}"/>
              </a:ext>
            </a:extLst>
          </p:cNvPr>
          <p:cNvSpPr txBox="1"/>
          <p:nvPr/>
        </p:nvSpPr>
        <p:spPr>
          <a:xfrm>
            <a:off x="1799692" y="4945732"/>
            <a:ext cx="5303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Bildquelle: </a:t>
            </a:r>
          </a:p>
          <a:p>
            <a:r>
              <a:rPr lang="de-DE" sz="800" dirty="0"/>
              <a:t>https://www.welt.de/wissenschaft/article138935788/Dieses-Projekt-koennte-den-Luftverkehr-revolutionieren.html</a:t>
            </a:r>
          </a:p>
        </p:txBody>
      </p:sp>
    </p:spTree>
    <p:extLst>
      <p:ext uri="{BB962C8B-B14F-4D97-AF65-F5344CB8AC3E}">
        <p14:creationId xmlns:p14="http://schemas.microsoft.com/office/powerpoint/2010/main" val="221522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334A7-2280-4A6B-BD7A-65374937F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6D93B43-41DC-47C5-BC61-0A4F25CBEF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8322" y="133476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Höhenruderwinkel: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Seitenruderwinkel: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Normierte Schubkraft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Stellgrößen: </a:t>
            </a:r>
          </a:p>
        </p:txBody>
      </p:sp>
      <p:pic>
        <p:nvPicPr>
          <p:cNvPr id="11" name="Grafik 10" descr="\documentclass{article}&#10;\usepackage{amsmath}&#10;\pagestyle{empty}&#10;\begin{document}&#10;&#10;$\eta$&#10;&#10;&#10;\end{document}" title="IguanaTex Bitmap Display">
            <a:extLst>
              <a:ext uri="{FF2B5EF4-FFF2-40B4-BE49-F238E27FC236}">
                <a16:creationId xmlns:a16="http://schemas.microsoft.com/office/drawing/2014/main" id="{7A907D33-46BE-4B49-B4EA-195C38F745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43" y="1489348"/>
            <a:ext cx="89143" cy="12480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xi$&#10;&#10;&#10;&#10;\end{document}" title="IguanaTex Bitmap Display">
            <a:extLst>
              <a:ext uri="{FF2B5EF4-FFF2-40B4-BE49-F238E27FC236}">
                <a16:creationId xmlns:a16="http://schemas.microsoft.com/office/drawing/2014/main" id="{EB5EDECD-B292-459A-9BFC-574AAA65FD1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209428"/>
            <a:ext cx="80914" cy="171429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zeta$&#10;&#10;&#10;\end{document}" title="IguanaTex Bitmap Display">
            <a:extLst>
              <a:ext uri="{FF2B5EF4-FFF2-40B4-BE49-F238E27FC236}">
                <a16:creationId xmlns:a16="http://schemas.microsoft.com/office/drawing/2014/main" id="{BAC12EF1-A1F2-4E8A-AD30-8A5CE117E63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28" y="3001516"/>
            <a:ext cx="82286" cy="171429"/>
          </a:xfrm>
          <a:prstGeom prst="rect">
            <a:avLst/>
          </a:prstGeom>
        </p:spPr>
      </p:pic>
      <p:pic>
        <p:nvPicPr>
          <p:cNvPr id="4" name="Grafik 3" descr="\documentclass{article}&#10;\usepackage{amsmath}&#10;\pagestyle{empty}&#10;\begin{document}&#10;$\sigma_\mathrm{f} = \dfrac{F_\mathrm{schub}}{mg}$&#10;&#10;&#10;&#10;\end{document}" title="IguanaTex Bitmap Display">
            <a:extLst>
              <a:ext uri="{FF2B5EF4-FFF2-40B4-BE49-F238E27FC236}">
                <a16:creationId xmlns:a16="http://schemas.microsoft.com/office/drawing/2014/main" id="{62A1B6CE-E489-4AFC-A504-6BA7D5649A0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649588"/>
            <a:ext cx="947014" cy="42737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underline{u}_\mathrm{f} = [ &#10;\eta, \sigma_\mathrm{f}, \xi, \zeta&#10;]^T$&#10;&#10;&#10;&#10;\end{document}" title="IguanaTex Bitmap Display">
            <a:extLst>
              <a:ext uri="{FF2B5EF4-FFF2-40B4-BE49-F238E27FC236}">
                <a16:creationId xmlns:a16="http://schemas.microsoft.com/office/drawing/2014/main" id="{85D3065F-7223-4C7F-BFD8-087AD165CA5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579799"/>
            <a:ext cx="1358075" cy="20746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24F025C-875B-4710-9A1D-39AA932A79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98" y="3467574"/>
            <a:ext cx="2839572" cy="1106952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&#10;Höhenruder&#10;&#10;&#10;\end{document}" title="IguanaTex Bitmap Display">
            <a:extLst>
              <a:ext uri="{FF2B5EF4-FFF2-40B4-BE49-F238E27FC236}">
                <a16:creationId xmlns:a16="http://schemas.microsoft.com/office/drawing/2014/main" id="{2A327484-2BF5-44BF-8FF2-FFBB717F844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12" y="3670744"/>
            <a:ext cx="1134554" cy="15713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Seitenruder&#10;&#10;&#10;&#10;\end{document}" title="IguanaTex Bitmap Display">
            <a:extLst>
              <a:ext uri="{FF2B5EF4-FFF2-40B4-BE49-F238E27FC236}">
                <a16:creationId xmlns:a16="http://schemas.microsoft.com/office/drawing/2014/main" id="{F95424CD-CC42-4CEE-98D3-E529419BB1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408915"/>
            <a:ext cx="1021608" cy="15054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Querruder&#10;&#10;&#10;\end{document}" title="IguanaTex Bitmap Display">
            <a:extLst>
              <a:ext uri="{FF2B5EF4-FFF2-40B4-BE49-F238E27FC236}">
                <a16:creationId xmlns:a16="http://schemas.microsoft.com/office/drawing/2014/main" id="{B46DAC31-8C81-4893-8A2A-3BFCC3101B5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354" y="3942553"/>
            <a:ext cx="773292" cy="157183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Triebwerk&#10;&#10;&#10;&#10;\end{document}" title="IguanaTex Bitmap Display">
            <a:extLst>
              <a:ext uri="{FF2B5EF4-FFF2-40B4-BE49-F238E27FC236}">
                <a16:creationId xmlns:a16="http://schemas.microsoft.com/office/drawing/2014/main" id="{9E345D91-E0FD-4315-B1A0-591E7C7E840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042" y="4633185"/>
            <a:ext cx="923070" cy="15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74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C2650B0-1C44-4309-B13B-746DF708DE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98" y="1273324"/>
            <a:ext cx="5617028" cy="3810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B0CB1D-BE15-4AA6-86E2-EA2C4981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</a:t>
            </a:r>
          </a:p>
        </p:txBody>
      </p:sp>
      <p:pic>
        <p:nvPicPr>
          <p:cNvPr id="10" name="Inhaltsplatzhalter 37">
            <a:extLst>
              <a:ext uri="{FF2B5EF4-FFF2-40B4-BE49-F238E27FC236}">
                <a16:creationId xmlns:a16="http://schemas.microsoft.com/office/drawing/2014/main" id="{DB464277-D6BA-42A0-87AB-1B2E1A62EC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0782" y="127332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Grafik 10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E414AAC4-B82D-4A93-9304-15FD2A1F1F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2" y="1820792"/>
            <a:ext cx="1132755" cy="938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14FD236F-6045-4BB4-87F7-C4541103E5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1566803"/>
            <a:ext cx="174371" cy="192122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9F3AEC6-2F55-4127-A94A-DD41ED4ABD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1597826"/>
            <a:ext cx="100825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6A5445D-9BE8-4306-8835-4348FE45D5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1952871"/>
            <a:ext cx="127248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A23B8F7A-007F-4A9D-8B42-BF49694FD3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2247072"/>
            <a:ext cx="126553" cy="1532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7D7D7EC8-AEA5-47C6-8380-5583640E9B9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2524670"/>
            <a:ext cx="190525" cy="167205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9E4CCBB3-19A2-44D6-954F-3DA7D40FE7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0" y="1292925"/>
            <a:ext cx="1645236" cy="115953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FDAC86D-A167-45E3-AC9A-C148C53FEA1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2507636"/>
            <a:ext cx="175098" cy="22286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B883686-FD0E-4029-932E-3D20120382B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23" y="3120499"/>
            <a:ext cx="100825" cy="115650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001E6111-712F-480E-B90D-D0205041D0C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33" y="3120499"/>
            <a:ext cx="128116" cy="11610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4159B3D1-CEED-4724-A3B2-7CB3CB655C6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21" y="3120951"/>
            <a:ext cx="127416" cy="153870"/>
          </a:xfrm>
          <a:prstGeom prst="rect">
            <a:avLst/>
          </a:prstGeom>
        </p:spPr>
      </p:pic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FCE56704-F2C2-40BE-AC53-F0A3FF261D4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8232" y="211874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0297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4883AF68-BFA6-43AB-A36A-955368C43580}"/>
              </a:ext>
            </a:extLst>
          </p:cNvPr>
          <p:cNvSpPr/>
          <p:nvPr/>
        </p:nvSpPr>
        <p:spPr>
          <a:xfrm>
            <a:off x="3923928" y="2137420"/>
            <a:ext cx="4968552" cy="30225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6B2712-1546-41BE-8570-1647191CA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Differentialgleichungen des Flugzeugs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6461F-D125-4305-B341-2153301CFC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Translatorische Gleichung: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Gleichung: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underline{\dot{v}} = \dfrac{1}{m}\underline{r}_\mathrm{g} + \textbf{T}_\mathrm{fg}\begin{bmatrix} &#10;0\\&#10;0\\&#10;g&#10;\end{bmatrix} - 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905918ED-C92A-45DB-8DD1-B9A79664D8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4" y="1921396"/>
            <a:ext cx="2330057" cy="682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\dot{\omega}} = -\textbf{I}^{-1}\underline{\omega}\times\textbf{I}\underline{\omega} + \textbf{I}^{-1}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22789B3C-2846-4C12-8441-890C3444FE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4" y="3133986"/>
            <a:ext cx="2108571" cy="283886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\dot{\varphi}} = \textbf{T}_\mathrm{\varphi}\textbf{J}(\underline{\varphi})\underline{\omega}$&#10;&#10;&#10;\end{document}" title="IguanaTex Bitmap Display">
            <a:extLst>
              <a:ext uri="{FF2B5EF4-FFF2-40B4-BE49-F238E27FC236}">
                <a16:creationId xmlns:a16="http://schemas.microsoft.com/office/drawing/2014/main" id="{B3991E25-B7BC-496F-A538-0159FF72E2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6" y="3936374"/>
            <a:ext cx="1148591" cy="210199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$\textbf{J}(\underline{\varphi}) = \dfrac{1}{\cos(\theta)}\begin{bmatrix} &#10;\cos(\theta) &amp; \sin(\theta)\sin(\phi)&amp;\cos(\phi)\sin(\theta)\\&#10;0&amp;\cos(\phi)\cos(\theta)&amp;-\sin(\phi)\cos(\theta)\\&#10;0&amp;\sin(\phi)&amp; \cos(\phi)&#10;\end{bmatrix}$&#10;&#10;&#10;\end{document}" title="IguanaTex Bitmap Display">
            <a:extLst>
              <a:ext uri="{FF2B5EF4-FFF2-40B4-BE49-F238E27FC236}">
                <a16:creationId xmlns:a16="http://schemas.microsoft.com/office/drawing/2014/main" id="{4377014F-2213-4502-8EF4-2E7E054D9FA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2571199"/>
            <a:ext cx="4517009" cy="683801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dot{h}^\mathcal{G} = -\textbf{T}_\mathrm{l}\textbf{T}_\mathrm{gf}(\varphi_g)\underline{v}$&#10;&#10;&#10;\end{document}" title="IguanaTex Bitmap Display">
            <a:extLst>
              <a:ext uri="{FF2B5EF4-FFF2-40B4-BE49-F238E27FC236}">
                <a16:creationId xmlns:a16="http://schemas.microsoft.com/office/drawing/2014/main" id="{CC63642D-0494-45B7-9822-6F39AC6345F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6" y="4753714"/>
            <a:ext cx="1566857" cy="232457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textbf{T}_\mathrm{l} = \begin{bmatrix}0&amp;0&amp;1\end{bmatrix}$&#10;&#10;&#10;&#10;\end{document}" title="IguanaTex Bitmap Display">
            <a:extLst>
              <a:ext uri="{FF2B5EF4-FFF2-40B4-BE49-F238E27FC236}">
                <a16:creationId xmlns:a16="http://schemas.microsoft.com/office/drawing/2014/main" id="{BE576E09-D96C-4F60-9830-676D5E36137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4272035"/>
            <a:ext cx="1174913" cy="217126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textbf{T}_\mathrm{\varphi}=\begin{bmatrix} &#10;1 &amp; 0&amp;0\\&#10;0&amp;1&amp;0\end{bmatrix}$&#10;&#10;&#10;\end{document}" title="IguanaTex Bitmap Display">
            <a:extLst>
              <a:ext uri="{FF2B5EF4-FFF2-40B4-BE49-F238E27FC236}">
                <a16:creationId xmlns:a16="http://schemas.microsoft.com/office/drawing/2014/main" id="{46C6053C-781E-4699-8627-33E135B09E3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3499042"/>
            <a:ext cx="1261023" cy="4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9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A50FFC50-3B9D-4ED2-8918-9A538C0E5AD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0828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Inhaltsplatzhalter 37">
            <a:extLst>
              <a:ext uri="{FF2B5EF4-FFF2-40B4-BE49-F238E27FC236}">
                <a16:creationId xmlns:a16="http://schemas.microsoft.com/office/drawing/2014/main" id="{1B2707A1-34EE-4248-B6D8-B964E6317E7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9712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Grafik 8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3A4B522-9159-4E49-BE24-A8805DE1C2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942" y="1928789"/>
            <a:ext cx="1132755" cy="93862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5C9DE71F-D16D-4D58-B1CB-205FCF8484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31" y="1674800"/>
            <a:ext cx="174371" cy="19212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77DC53F-AADB-453A-B909-BFCBA91E77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4" y="1705823"/>
            <a:ext cx="100825" cy="11565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DA4B96BE-878A-4803-9686-CB21626D60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3" y="2060868"/>
            <a:ext cx="127248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B709FD8-4830-424E-B8E7-1ED677215DC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3" y="2355069"/>
            <a:ext cx="126553" cy="153271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A412E7B-FC3D-4910-82CA-DDCBF3E078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4" y="2632667"/>
            <a:ext cx="190525" cy="167205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BED7C01B-B322-4711-8781-6F9DAF2A02F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70" y="1400922"/>
            <a:ext cx="1645236" cy="11595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EFD758CD-74F2-404C-BC27-399FD9CAA94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31" y="2615633"/>
            <a:ext cx="175098" cy="22286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C6942ED-8C76-4533-B378-C6FF32007C3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553" y="3228496"/>
            <a:ext cx="100825" cy="11565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4166ED5-0F9D-46AC-A240-99F33C0F862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363" y="3228496"/>
            <a:ext cx="128116" cy="11610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04EFE75-57B8-4CD4-A502-700292FA792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51" y="3228948"/>
            <a:ext cx="127416" cy="153870"/>
          </a:xfrm>
          <a:prstGeom prst="rect">
            <a:avLst/>
          </a:prstGeom>
        </p:spPr>
      </p:pic>
      <p:pic>
        <p:nvPicPr>
          <p:cNvPr id="20" name="Inhaltsplatzhalter 4">
            <a:extLst>
              <a:ext uri="{FF2B5EF4-FFF2-40B4-BE49-F238E27FC236}">
                <a16:creationId xmlns:a16="http://schemas.microsoft.com/office/drawing/2014/main" id="{F7034A6F-FBFA-4839-BFD7-764E81348FF4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7162" y="2226740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D670E4-637B-49E7-B72B-978DCFCD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E59660-6830-4BD4-B1F4-469CCBB9D4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1" name="Inhaltsplatzhalter 4">
            <a:extLst>
              <a:ext uri="{FF2B5EF4-FFF2-40B4-BE49-F238E27FC236}">
                <a16:creationId xmlns:a16="http://schemas.microsoft.com/office/drawing/2014/main" id="{9F351B8E-8DC6-4CFC-ABD0-FCCAF5DBFC7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0828" y="138804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Grafik 22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C052E0B0-6504-4B96-A984-110F2A6A7D0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074" y="3781670"/>
            <a:ext cx="916731" cy="115451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C5F6E5C1-5E07-4316-AA52-E70E45D11EB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082" y="3959209"/>
            <a:ext cx="755927" cy="11906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8A5DD78B-CBC8-449E-B2F1-88E3BE458EB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89" y="3604204"/>
            <a:ext cx="133506" cy="12261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5EED6A66-68C6-461D-9DC7-E288A1A4F78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89" y="3897121"/>
            <a:ext cx="108474" cy="87086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CCE8210-4B64-41FF-AB54-EB5C4D621A1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34" y="4124771"/>
            <a:ext cx="104997" cy="174172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0D565DBB-27C3-4395-BA39-0BFAA48C2C4F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272" y="4369026"/>
            <a:ext cx="209299" cy="16023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178250D3-C677-4D97-9F14-E363E41E8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357" y="4622206"/>
            <a:ext cx="127248" cy="11565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A6EC8F4F-359D-45F3-8D35-88E78858F752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75" y="4078104"/>
            <a:ext cx="920208" cy="7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0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  <a:effectLst/>
            </a:endParaRP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425453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 T = 288.15 \mathrm{K} - 0.0065h^\mathcal{G}\mathrm{K/m}$&#10;&#10;&#10;\end{document}" title="IguanaTex Bitmap Display">
            <a:extLst>
              <a:ext uri="{FF2B5EF4-FFF2-40B4-BE49-F238E27FC236}">
                <a16:creationId xmlns:a16="http://schemas.microsoft.com/office/drawing/2014/main" id="{D3F4C954-F850-40DB-A6A0-91A88E030F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99" y="3573841"/>
            <a:ext cx="2434286" cy="209829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 title="IguanaTex Bitmap Display">
            <a:extLst>
              <a:ext uri="{FF2B5EF4-FFF2-40B4-BE49-F238E27FC236}">
                <a16:creationId xmlns:a16="http://schemas.microsoft.com/office/drawing/2014/main" id="{BAC1D2C4-669F-460B-AA59-7444485885D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3918941"/>
            <a:ext cx="4200874" cy="874316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4738132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6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nhaltsplatzhalter 4">
            <a:extLst>
              <a:ext uri="{FF2B5EF4-FFF2-40B4-BE49-F238E27FC236}">
                <a16:creationId xmlns:a16="http://schemas.microsoft.com/office/drawing/2014/main" id="{13A3B773-0631-4544-A65A-B4E90C039EA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8" y="1368976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Grafik 52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AD3F3F20-2128-455D-AAB1-C7878A77D1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16444"/>
            <a:ext cx="1132755" cy="93862"/>
          </a:xfrm>
          <a:prstGeom prst="rect">
            <a:avLst/>
          </a:prstGeom>
        </p:spPr>
      </p:pic>
      <p:pic>
        <p:nvPicPr>
          <p:cNvPr id="54" name="Grafik 53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597F1CA-16E0-4505-A19C-69FE013E0C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762598"/>
            <a:ext cx="916731" cy="115451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D0FCC2D4-4F21-4DC5-917B-98549C5D3C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940137"/>
            <a:ext cx="755927" cy="119062"/>
          </a:xfrm>
          <a:prstGeom prst="rect">
            <a:avLst/>
          </a:prstGeom>
        </p:spPr>
      </p:pic>
      <p:pic>
        <p:nvPicPr>
          <p:cNvPr id="56" name="Grafik 55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01CF2BA-705B-46BA-A2A9-9DF074524C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1662455"/>
            <a:ext cx="174371" cy="192122"/>
          </a:xfrm>
          <a:prstGeom prst="rect">
            <a:avLst/>
          </a:prstGeom>
        </p:spPr>
      </p:pic>
      <p:pic>
        <p:nvPicPr>
          <p:cNvPr id="57" name="Grafik 5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39361F4-0612-4B8B-890A-823C5F35F88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1693478"/>
            <a:ext cx="100825" cy="115650"/>
          </a:xfrm>
          <a:prstGeom prst="rect">
            <a:avLst/>
          </a:prstGeom>
        </p:spPr>
      </p:pic>
      <p:pic>
        <p:nvPicPr>
          <p:cNvPr id="58" name="Grafik 5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12EF5BB-429C-426E-A302-A385E9E3BC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048523"/>
            <a:ext cx="127248" cy="115650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8847FA19-E4E7-425E-8C18-144D4BB6EA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342724"/>
            <a:ext cx="126553" cy="153271"/>
          </a:xfrm>
          <a:prstGeom prst="rect">
            <a:avLst/>
          </a:prstGeom>
        </p:spPr>
      </p:pic>
      <p:pic>
        <p:nvPicPr>
          <p:cNvPr id="60" name="Grafik 59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3C19FD00-3C1A-4D6F-9B3E-36CA51B5489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2620322"/>
            <a:ext cx="190525" cy="167205"/>
          </a:xfrm>
          <a:prstGeom prst="rect">
            <a:avLst/>
          </a:prstGeom>
        </p:spPr>
      </p:pic>
      <p:pic>
        <p:nvPicPr>
          <p:cNvPr id="61" name="Grafik 60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F3ABC906-6CE5-4A29-93D3-61E25468588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585132"/>
            <a:ext cx="133506" cy="122617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BD7D424F-7AF7-4DB0-B12B-888EBB67067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878049"/>
            <a:ext cx="108474" cy="87086"/>
          </a:xfrm>
          <a:prstGeom prst="rect">
            <a:avLst/>
          </a:prstGeom>
        </p:spPr>
      </p:pic>
      <p:pic>
        <p:nvPicPr>
          <p:cNvPr id="63" name="Grafik 62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739087DB-2139-43B3-8F0D-27A319EF4FA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4" y="4105699"/>
            <a:ext cx="104997" cy="174172"/>
          </a:xfrm>
          <a:prstGeom prst="rect">
            <a:avLst/>
          </a:prstGeom>
        </p:spPr>
      </p:pic>
      <p:pic>
        <p:nvPicPr>
          <p:cNvPr id="64" name="Grafik 63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E0E53DA5-66A0-4AEA-BD29-AE6B458B938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42" y="4349954"/>
            <a:ext cx="209299" cy="160238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5D4F879-796C-44E2-9B28-4C84A3B3338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27" y="4603134"/>
            <a:ext cx="127248" cy="115650"/>
          </a:xfrm>
          <a:prstGeom prst="rect">
            <a:avLst/>
          </a:prstGeom>
        </p:spPr>
      </p:pic>
      <p:pic>
        <p:nvPicPr>
          <p:cNvPr id="66" name="Grafik 65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579046F7-0D3A-46EA-A7B4-432085F2D0D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56" y="1388577"/>
            <a:ext cx="1645236" cy="115953"/>
          </a:xfrm>
          <a:prstGeom prst="rect">
            <a:avLst/>
          </a:prstGeom>
        </p:spPr>
      </p:pic>
      <p:pic>
        <p:nvPicPr>
          <p:cNvPr id="67" name="Grafik 66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4EBBEA51-E947-436D-8AA6-C67371A7750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2603288"/>
            <a:ext cx="175098" cy="222864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CF30EF8-E3E9-4E6D-9667-9D5E8C1B5330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739" y="3216151"/>
            <a:ext cx="100825" cy="115650"/>
          </a:xfrm>
          <a:prstGeom prst="rect">
            <a:avLst/>
          </a:prstGeom>
        </p:spPr>
      </p:pic>
      <p:pic>
        <p:nvPicPr>
          <p:cNvPr id="69" name="Grafik 68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3154F96-7D8E-42E6-B134-BA8B557BC94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49" y="3216151"/>
            <a:ext cx="128116" cy="116102"/>
          </a:xfrm>
          <a:prstGeom prst="rect">
            <a:avLst/>
          </a:prstGeom>
        </p:spPr>
      </p:pic>
      <p:pic>
        <p:nvPicPr>
          <p:cNvPr id="70" name="Grafik 69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A116711-4F5A-4F27-8A11-C2AC0445C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7" y="3216603"/>
            <a:ext cx="127416" cy="15387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F7382956-B25E-4CDE-8452-4F8E820994F0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45" y="4059032"/>
            <a:ext cx="920208" cy="742082"/>
          </a:xfrm>
          <a:prstGeom prst="rect">
            <a:avLst/>
          </a:prstGeom>
        </p:spPr>
      </p:pic>
      <p:pic>
        <p:nvPicPr>
          <p:cNvPr id="72" name="Inhaltsplatzhalter 4">
            <a:extLst>
              <a:ext uri="{FF2B5EF4-FFF2-40B4-BE49-F238E27FC236}">
                <a16:creationId xmlns:a16="http://schemas.microsoft.com/office/drawing/2014/main" id="{7ADB11D5-2B7D-4087-A645-90E19BFAE948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9348" y="2214395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034E1C-023E-4E61-900E-84DE89B6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9B081C-6426-4860-A6EB-9F59DB3012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3" name="Inhaltsplatzhalter 4">
            <a:extLst>
              <a:ext uri="{FF2B5EF4-FFF2-40B4-BE49-F238E27FC236}">
                <a16:creationId xmlns:a16="http://schemas.microsoft.com/office/drawing/2014/main" id="{C5DF48DD-3029-4E8D-A026-5846D6FD303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7" y="137593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" name="Grafik 74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49064FF1-ACC2-4787-BA16-67322F7B50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26" y="1914602"/>
            <a:ext cx="1080653" cy="79495"/>
          </a:xfrm>
          <a:prstGeom prst="rect">
            <a:avLst/>
          </a:prstGeom>
        </p:spPr>
      </p:pic>
      <p:pic>
        <p:nvPicPr>
          <p:cNvPr id="78" name="Grafik 77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0CC0FBF5-9F95-489D-B6A4-651CE10A9AC4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5" y="2432452"/>
            <a:ext cx="110342" cy="115200"/>
          </a:xfrm>
          <a:prstGeom prst="rect">
            <a:avLst/>
          </a:prstGeom>
        </p:spPr>
      </p:pic>
      <p:pic>
        <p:nvPicPr>
          <p:cNvPr id="79" name="Grafik 78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8F251A24-DC1B-4793-9F0D-FF9636C1C45A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56" y="2113704"/>
            <a:ext cx="610698" cy="115953"/>
          </a:xfrm>
          <a:prstGeom prst="rect">
            <a:avLst/>
          </a:prstGeom>
        </p:spPr>
      </p:pic>
      <p:pic>
        <p:nvPicPr>
          <p:cNvPr id="91" name="Grafik 90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850A1B0A-A1B6-444B-BE23-580109A141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22" y="2699298"/>
            <a:ext cx="542366" cy="113076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AF81F0E8-8D18-4BEA-8D81-33FCC3261EFB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51" y="2239931"/>
            <a:ext cx="961570" cy="4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der Flügel: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des Höhenruders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C_\mathrm{A_F}^\mathcal{A} = K_\alpha(\alpha - \alpha_0)$&#10;&#10;&#10;&#10;\end{document}" title="IguanaTex Bitmap Display">
            <a:extLst>
              <a:ext uri="{FF2B5EF4-FFF2-40B4-BE49-F238E27FC236}">
                <a16:creationId xmlns:a16="http://schemas.microsoft.com/office/drawing/2014/main" id="{E032A3F2-8F52-4C99-9696-E39EEF006E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364889"/>
            <a:ext cx="2069029" cy="31451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C_\mathrm{A}^\mathcal{A} = C_\mathrm{A_F}^\mathcal{A}+C_\mathrm{A_H}^\mathcal{A}$&#10;&#10;&#10;\end{document}" title="IguanaTex Bitmap Display">
            <a:extLst>
              <a:ext uri="{FF2B5EF4-FFF2-40B4-BE49-F238E27FC236}">
                <a16:creationId xmlns:a16="http://schemas.microsoft.com/office/drawing/2014/main" id="{37F13FC1-8FF9-4683-B9C8-F7F3CDF687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409494"/>
            <a:ext cx="1917257" cy="31451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C_\mathrm{A_H}^\mathcal{A} = 3.1 (\alpha - \epsilon-\eta + q)\dfrac{l_\mathrm{t}}{V_\mathrm{A}}\dfrac{S_\mathrm{H}}{S}$&#10;&#10;&#10;&#10;\end{document}" title="IguanaTex Bitmap Display">
            <a:extLst>
              <a:ext uri="{FF2B5EF4-FFF2-40B4-BE49-F238E27FC236}">
                <a16:creationId xmlns:a16="http://schemas.microsoft.com/office/drawing/2014/main" id="{46FF4A7D-E758-4C14-9009-3127825B4E8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5" y="1759016"/>
            <a:ext cx="3495999" cy="562489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C_\mathrm{W}^\mathcal{A} = C_\mathrm{W_0} + \kappa(C_\mathrm{A_F}^\mathcal{A}-C_\mathrm{A_0})^2.$&#10;&#10;&#10;&#10;\end{document}" title="IguanaTex Bitmap Display">
            <a:extLst>
              <a:ext uri="{FF2B5EF4-FFF2-40B4-BE49-F238E27FC236}">
                <a16:creationId xmlns:a16="http://schemas.microsoft.com/office/drawing/2014/main" id="{E886292D-09FF-4F29-944C-F3ADA59D76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2964212"/>
            <a:ext cx="3054395" cy="29539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C_\mathrm{Q}^\mathcal{A} = K_\beta\beta + K_\zeta\zeta$&#10;&#10;&#10;&#10;\end{document}" title="IguanaTex Bitmap Display">
            <a:extLst>
              <a:ext uri="{FF2B5EF4-FFF2-40B4-BE49-F238E27FC236}">
                <a16:creationId xmlns:a16="http://schemas.microsoft.com/office/drawing/2014/main" id="{AE0B75AD-1EC6-4963-8D19-6DFEA8326E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3459963"/>
            <a:ext cx="1846356" cy="304439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 title="IguanaTex Bitmap Display">
            <a:extLst>
              <a:ext uri="{FF2B5EF4-FFF2-40B4-BE49-F238E27FC236}">
                <a16:creationId xmlns:a16="http://schemas.microsoft.com/office/drawing/2014/main" id="{40B9B93A-3202-49E2-A80A-5F85CCE2C1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71" y="4011412"/>
            <a:ext cx="3514705" cy="7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75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04202FB-76FF-4984-BA11-E9F1DB98402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9613" y="1261017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963362-8C47-459F-B711-34F612C98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pic>
        <p:nvPicPr>
          <p:cNvPr id="8" name="Grafik 7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07C4D5C0-FCFA-41FA-8FD0-55D2EF9D20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727" y="1808485"/>
            <a:ext cx="1132755" cy="93862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888322DC-9D73-4350-9108-CC377FE3A58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125" y="1819243"/>
            <a:ext cx="1080653" cy="79495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E5DF63B-0170-4FCB-8484-6AD920D9FC8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43" y="3654639"/>
            <a:ext cx="916731" cy="11545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02B60B5A-EF65-4096-8E63-68EC3A46614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751" y="3832178"/>
            <a:ext cx="755927" cy="1190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A9B59CD0-DA8E-4A67-81EB-44FB81A4DFB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84" y="2337093"/>
            <a:ext cx="110342" cy="11520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C8260DDB-986C-4359-A3ED-34045709796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55" y="2018345"/>
            <a:ext cx="610698" cy="11595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25BDF74-608C-4157-A540-1FE3309F95E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16" y="1554496"/>
            <a:ext cx="174371" cy="192122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F298F51A-361C-4295-8949-6528372ABB2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9" y="1585519"/>
            <a:ext cx="100825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2BAA07D-968E-4F01-B0BC-4F3D1D58973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8" y="1940564"/>
            <a:ext cx="127248" cy="115650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EBF45690-3C63-4FB1-8E98-75F5868E43F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8" y="2234765"/>
            <a:ext cx="126553" cy="153271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16FA274E-E0D2-48D4-9B80-70FB19CA8F7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99" y="2512363"/>
            <a:ext cx="190525" cy="167205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A5FE8D01-0D9C-4903-9758-ED48FE1CAA7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58" y="3477173"/>
            <a:ext cx="133506" cy="122617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02270179-B19C-40AA-9C80-6B7E26C5BD7D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58" y="3770090"/>
            <a:ext cx="108474" cy="87086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6A485EF5-F755-4D07-B53D-72C2239318AB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203" y="3997740"/>
            <a:ext cx="104997" cy="174172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31B87EC6-7A9A-4E8A-94B3-1280A2B3D627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41" y="4241995"/>
            <a:ext cx="209299" cy="160238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7E3289E4-23E5-4119-9190-CADFA4641B31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26" y="4495175"/>
            <a:ext cx="127248" cy="115650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911152A-4B1B-4263-BDAA-8E33C353FB01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55" y="1280618"/>
            <a:ext cx="1645236" cy="115953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E4E241ED-13DA-4874-8DDF-3B657C76CDA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21" y="2603939"/>
            <a:ext cx="542366" cy="113076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B1F6508D-9EFD-471A-A798-353F3EE00CB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16" y="2495329"/>
            <a:ext cx="175098" cy="22286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7BA91179-ECCD-4848-B234-0C23A1CD523F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38" y="3108192"/>
            <a:ext cx="100825" cy="115650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F5FC2B0-FDEF-4724-97FA-04E90EA2288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48" y="3108192"/>
            <a:ext cx="128116" cy="116102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E1EA99E1-64D5-4143-8F81-F40124C8A6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36" y="3108644"/>
            <a:ext cx="127416" cy="1538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86E647E-8005-4F84-A447-44A61054F415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44" y="3951073"/>
            <a:ext cx="920208" cy="742082"/>
          </a:xfrm>
          <a:prstGeom prst="rect">
            <a:avLst/>
          </a:prstGeom>
        </p:spPr>
      </p:pic>
      <p:pic>
        <p:nvPicPr>
          <p:cNvPr id="32" name="Inhaltsplatzhalter 4">
            <a:extLst>
              <a:ext uri="{FF2B5EF4-FFF2-40B4-BE49-F238E27FC236}">
                <a16:creationId xmlns:a16="http://schemas.microsoft.com/office/drawing/2014/main" id="{104083C2-97FA-42B9-AE3B-147F8DC74E11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6947" y="2106436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30E97A8-23AF-426C-929A-A63CC3694020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50" y="2144572"/>
            <a:ext cx="961570" cy="493113"/>
          </a:xfrm>
          <a:prstGeom prst="rect">
            <a:avLst/>
          </a:prstGeom>
        </p:spPr>
      </p:pic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F01914AD-3CD3-483F-9F24-0937BF57685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39" y="1261017"/>
            <a:ext cx="5617028" cy="3810000"/>
          </a:xfrm>
        </p:spPr>
      </p:pic>
      <p:pic>
        <p:nvPicPr>
          <p:cNvPr id="6" name="Grafik 5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39241AC-2C11-42F1-BB6C-93C6450E11F7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684" y="1819243"/>
            <a:ext cx="1080653" cy="72345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CC5C77CF-20B1-4799-8598-7269641A74CA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77" y="1964882"/>
            <a:ext cx="679444" cy="5346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F7808C8A-A0B9-4FAC-AA41-09AA265EF1CA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61" y="2144573"/>
            <a:ext cx="788760" cy="5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3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A1D57-47F0-4B07-A120-4BCCFF14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52F06D-E069-42EF-AD4A-785B353216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Schubkraft: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Schubmoment: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 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Aerodynamisches 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r}^\mathcal{F}_\mathrm{schub} = \sigma_\mathrm{f} mg\begin{bmatrix} &#10;1\\&#10;0\\&#10;0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38D2FA67-7239-4FF4-9F09-8D75F0D32D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1" y="1227554"/>
            <a:ext cx="1482919" cy="68629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DDAA665A-00AF-4044-B731-735BDB54E5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5916"/>
            <a:ext cx="2649786" cy="270595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 title="IguanaTex Bitmap Display">
            <a:extLst>
              <a:ext uri="{FF2B5EF4-FFF2-40B4-BE49-F238E27FC236}">
                <a16:creationId xmlns:a16="http://schemas.microsoft.com/office/drawing/2014/main" id="{DE04A35F-7D7A-4ACC-B011-3827C622B0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760" y="2788986"/>
            <a:ext cx="1427168" cy="68463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 title="IguanaTex Bitmap Display">
            <a:extLst>
              <a:ext uri="{FF2B5EF4-FFF2-40B4-BE49-F238E27FC236}">
                <a16:creationId xmlns:a16="http://schemas.microsoft.com/office/drawing/2014/main" id="{E119D033-AF79-47D2-9FB7-5D11B87A3D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53" y="3596065"/>
            <a:ext cx="1332560" cy="68463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 title="IguanaTex Bitmap Display">
            <a:extLst>
              <a:ext uri="{FF2B5EF4-FFF2-40B4-BE49-F238E27FC236}">
                <a16:creationId xmlns:a16="http://schemas.microsoft.com/office/drawing/2014/main" id="{34E8E6CA-EEB8-49DD-8D02-480884209A7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24" y="4365000"/>
            <a:ext cx="2141593" cy="240438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q}^\mathcal{F}_\mathrm{g} = \underline{q}^\mathcal{F}_\mathrm{a} + \underline{q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357612C3-FEAC-4E41-BB33-E7EE064353C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849480"/>
            <a:ext cx="1387886" cy="2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37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222C-AB79-4DC4-BF32-BA2B838E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Arbeitspunkt und Linearisierung (Präsentation Jacky)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5474D-992D-48DF-8FE7-CA0F1F38C3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Ermittlung des Arbeitspunktes: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Freiheitsgrade noch vorhanden für die Suche der Ruhelage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Lösung des Gleichungssystems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Linearisierung der System- und Eingangsmatrix: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\dot{x}}_\mathrm{f} = \underline{f}(\underline{x}_\mathrm{f_{ap}},\underline{u}_\mathrm{f_{ap}}) = \underline{0}$&#10;&#10;&#10;&#10;\end{document}" title="IguanaTex Bitmap Display">
            <a:extLst>
              <a:ext uri="{FF2B5EF4-FFF2-40B4-BE49-F238E27FC236}">
                <a16:creationId xmlns:a16="http://schemas.microsoft.com/office/drawing/2014/main" id="{0655B5D2-4A28-49F8-97F4-A8FB2596E4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17340"/>
            <a:ext cx="1743086" cy="226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 title="IguanaTex Bitmap Display">
            <a:extLst>
              <a:ext uri="{FF2B5EF4-FFF2-40B4-BE49-F238E27FC236}">
                <a16:creationId xmlns:a16="http://schemas.microsoft.com/office/drawing/2014/main" id="{AC269188-946E-4D54-991A-6EFE8A8E54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97460"/>
            <a:ext cx="1217796" cy="1130731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dot{x}}_\mathrm{f} = \textbf{A}_\mathrm{f}\underline{x}_\mathrm{f} + \textbf{B}_\mathrm{f}\underline{u}_\mathrm{f}$&#10;&#10;&#10;&#10;\end{document}" title="IguanaTex Bitmap Display">
            <a:extLst>
              <a:ext uri="{FF2B5EF4-FFF2-40B4-BE49-F238E27FC236}">
                <a16:creationId xmlns:a16="http://schemas.microsoft.com/office/drawing/2014/main" id="{C0BF9A4F-45DC-4B66-9046-B792E431B3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3094"/>
            <a:ext cx="1453028" cy="17965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 title="IguanaTex Bitmap Display">
            <a:extLst>
              <a:ext uri="{FF2B5EF4-FFF2-40B4-BE49-F238E27FC236}">
                <a16:creationId xmlns:a16="http://schemas.microsoft.com/office/drawing/2014/main" id="{59474CB6-9563-40E7-9444-494D439138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4297660"/>
            <a:ext cx="1964555" cy="558559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 title="IguanaTex Bitmap Display">
            <a:extLst>
              <a:ext uri="{FF2B5EF4-FFF2-40B4-BE49-F238E27FC236}">
                <a16:creationId xmlns:a16="http://schemas.microsoft.com/office/drawing/2014/main" id="{B5667598-941A-4B4A-A913-92BD1BC4AE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34" y="4297659"/>
            <a:ext cx="1954971" cy="55817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10CAA4F-CDB0-4C1A-A59D-C7AA03E301A2}"/>
              </a:ext>
            </a:extLst>
          </p:cNvPr>
          <p:cNvSpPr/>
          <p:nvPr/>
        </p:nvSpPr>
        <p:spPr>
          <a:xfrm>
            <a:off x="7092280" y="2209429"/>
            <a:ext cx="1690494" cy="12241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\documentclass{article}&#10;\usepackage{amsmath}&#10;\pagestyle{empty}&#10;\begin{document}&#10; $h^\mathcal{G}_\mathrm{soll} = 5000 \mathrm{m}$&#10;&#10;&#10;&#10;\end{document}" title="IguanaTex Bitmap Display">
            <a:extLst>
              <a:ext uri="{FF2B5EF4-FFF2-40B4-BE49-F238E27FC236}">
                <a16:creationId xmlns:a16="http://schemas.microsoft.com/office/drawing/2014/main" id="{DFD4171B-5FC9-48C2-B972-9312D741C8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97" y="2343860"/>
            <a:ext cx="1488457" cy="30720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u_\mathrm{soll} = 150 \mathrm{m/s}$&#10;&#10;&#10;&#10;\end{document}" title="IguanaTex Bitmap Display">
            <a:extLst>
              <a:ext uri="{FF2B5EF4-FFF2-40B4-BE49-F238E27FC236}">
                <a16:creationId xmlns:a16="http://schemas.microsoft.com/office/drawing/2014/main" id="{EDB30E8C-A9BC-4423-9DCB-ECA3E6A3DFF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96" y="2952844"/>
            <a:ext cx="1590857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04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 (Folie + Präsentation Jacky)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de-DE" dirty="0"/>
              <a:t>Ziel: Den Flugradius des Zielflugzeugs erh</a:t>
            </a:r>
            <a:r>
              <a:rPr lang="de-DE" altLang="en-US" dirty="0"/>
              <a:t>öhen.</a:t>
            </a:r>
          </a:p>
          <a:p>
            <a:endParaRPr lang="de-DE" altLang="en-US" dirty="0"/>
          </a:p>
          <a:p>
            <a:r>
              <a:rPr lang="de-DE" altLang="en-US" dirty="0"/>
              <a:t>Entwicklung</a:t>
            </a:r>
            <a:r>
              <a:rPr lang="en-US" altLang="de-DE" dirty="0"/>
              <a:t>:</a:t>
            </a:r>
          </a:p>
          <a:p>
            <a:r>
              <a:rPr lang="en-US" altLang="de-DE" dirty="0"/>
              <a:t>1. Die Technologie ist im </a:t>
            </a:r>
            <a:r>
              <a:rPr lang="de-DE" altLang="en-US" dirty="0"/>
              <a:t>Militär sehr ausgereift.</a:t>
            </a:r>
          </a:p>
          <a:p>
            <a:r>
              <a:rPr lang="de-DE" altLang="en-US" dirty="0"/>
              <a:t>2. Die Technologie hat gerade im Zivilen Einsatz begonnen.</a:t>
            </a:r>
          </a:p>
          <a:p>
            <a:endParaRPr lang="de-DE" altLang="en-US" dirty="0"/>
          </a:p>
          <a:p>
            <a:r>
              <a:rPr lang="de-DE" altLang="en-US" dirty="0"/>
              <a:t>Herausforderung</a:t>
            </a:r>
            <a:r>
              <a:rPr lang="en-US" altLang="en-US" dirty="0"/>
              <a:t>:</a:t>
            </a:r>
          </a:p>
          <a:p>
            <a:r>
              <a:rPr lang="en-US" altLang="en-US" dirty="0"/>
              <a:t>In der zivilen Technologie sind auch Kosten und Kohlenstoffemissionen sehr wichtig.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583F-2B81-4C61-8DB7-27A750B7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Nominales Modell der beiden Flugzeuge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09B43-643B-409C-BB4E-516E464932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35000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Zustand und Stellgröße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System- und Eingangsmatrix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 title="IguanaTex Bitmap Display">
            <a:extLst>
              <a:ext uri="{FF2B5EF4-FFF2-40B4-BE49-F238E27FC236}">
                <a16:creationId xmlns:a16="http://schemas.microsoft.com/office/drawing/2014/main" id="{03DA41AB-566B-432D-82DF-F0E0DB60CD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" y="1726339"/>
            <a:ext cx="3439942" cy="275439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 title="IguanaTex Bitmap Display">
            <a:extLst>
              <a:ext uri="{FF2B5EF4-FFF2-40B4-BE49-F238E27FC236}">
                <a16:creationId xmlns:a16="http://schemas.microsoft.com/office/drawing/2014/main" id="{FA3607B0-5DD1-48AC-963A-29FDA39323B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44" y="1739733"/>
            <a:ext cx="3147062" cy="244451"/>
          </a:xfrm>
          <a:prstGeom prst="rect">
            <a:avLst/>
          </a:prstGeom>
        </p:spPr>
      </p:pic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4C86E45F-0B89-4D8D-8289-C0E0BAFBF95E}"/>
              </a:ext>
            </a:extLst>
          </p:cNvPr>
          <p:cNvSpPr/>
          <p:nvPr/>
        </p:nvSpPr>
        <p:spPr>
          <a:xfrm rot="5400000">
            <a:off x="1684340" y="1455422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3872A64D-1C5C-4974-A516-832070A09C95}"/>
              </a:ext>
            </a:extLst>
          </p:cNvPr>
          <p:cNvSpPr/>
          <p:nvPr/>
        </p:nvSpPr>
        <p:spPr>
          <a:xfrm rot="5400000">
            <a:off x="3138132" y="1455421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15882F5-736B-4000-96B0-BAC7E5F6ACBA}"/>
              </a:ext>
            </a:extLst>
          </p:cNvPr>
          <p:cNvSpPr/>
          <p:nvPr/>
        </p:nvSpPr>
        <p:spPr>
          <a:xfrm rot="5400000">
            <a:off x="5206727" y="1478280"/>
            <a:ext cx="275439" cy="131051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F3D217E9-5983-469C-8061-F74D83E10FFC}"/>
              </a:ext>
            </a:extLst>
          </p:cNvPr>
          <p:cNvSpPr/>
          <p:nvPr/>
        </p:nvSpPr>
        <p:spPr>
          <a:xfrm rot="5400000">
            <a:off x="6558516" y="1517672"/>
            <a:ext cx="275439" cy="122413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81A6C187-E405-4369-9F2F-6172DAF6A9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98" y="2330048"/>
            <a:ext cx="1152130" cy="138718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7C64BFD7-E333-41E2-A5B2-78F16D4D2EF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3" y="2344151"/>
            <a:ext cx="1152130" cy="138718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7C5F27C9-2744-4899-BB71-03DE09FED0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74" y="2330048"/>
            <a:ext cx="452645" cy="108452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B8AC5CE0-6389-4B25-92C7-316A632436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416" y="2345181"/>
            <a:ext cx="452645" cy="108452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\textbf{A} = \begin{bmatrix} &#10;\textbf{A}_\mathrm{f_1}&amp; \textbf{0}_{n_f\times n_f}\\&#10;\textbf{0}_{n_f\times n_f} &amp; \textbf{A}_\mathrm{f_2}&#10;\end{bmatrix}\\$&#10;&#10;&#10;\end{document}" title="IguanaTex Bitmap Display">
            <a:extLst>
              <a:ext uri="{FF2B5EF4-FFF2-40B4-BE49-F238E27FC236}">
                <a16:creationId xmlns:a16="http://schemas.microsoft.com/office/drawing/2014/main" id="{67A13CAF-D63A-4C3B-860B-536FCD8E02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3" y="3116279"/>
            <a:ext cx="1945371" cy="45531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textbf{B} = \begin{bmatrix} &#10;\textbf{B}_\mathrm{f_1}&amp; \textbf{0}_{n_f\times m_f}\\&#10;\textbf{0}_{n_f\times m_f} &amp; \textbf{B}_\mathrm{f_2}&#10;\end{bmatrix}$&#10;&#10;&#10;\end{document}" title="IguanaTex Bitmap Display">
            <a:extLst>
              <a:ext uri="{FF2B5EF4-FFF2-40B4-BE49-F238E27FC236}">
                <a16:creationId xmlns:a16="http://schemas.microsoft.com/office/drawing/2014/main" id="{37FBDDFB-4697-4F1A-8DD2-B80BE252827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42" y="3140800"/>
            <a:ext cx="1909374" cy="430793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y} = \begin{bmatrix} \underline{y}_\mathrm{1}\\\underline{y}_\mathrm{2}  \end{bmatrix}  = \Tilde{\textbf{C}}\underline{x},$&#10;&#10;&#10;\end{document}" title="IguanaTex Bitmap Display">
            <a:extLst>
              <a:ext uri="{FF2B5EF4-FFF2-40B4-BE49-F238E27FC236}">
                <a16:creationId xmlns:a16="http://schemas.microsoft.com/office/drawing/2014/main" id="{F681E396-E2AF-4612-BFEC-28E12C4ED7F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58" y="4365000"/>
            <a:ext cx="1310520" cy="47770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&#10;$\underline{y}_\mathrm{1} = \begin{bmatrix} u_\mathrm{f_1}\\\phi_\mathrm{f_1}\\ \theta_\mathrm{f_1}\\ h^\mathcal{G}_\mathrm{f_1} \end{bmatrix}$&#10;&#10;&#10;\end{document}" title="IguanaTex Bitmap Display">
            <a:extLst>
              <a:ext uri="{FF2B5EF4-FFF2-40B4-BE49-F238E27FC236}">
                <a16:creationId xmlns:a16="http://schemas.microsoft.com/office/drawing/2014/main" id="{847B4E9F-F186-41C4-A70C-0D42C8D19E0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20" y="4179425"/>
            <a:ext cx="872914" cy="919543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&#10;$\underline{y}_\mathrm{2} = \begin{bmatrix} u_\mathrm{f_1}-u_\mathrm{f_2}\\ \phi_\mathrm{f_1} -\phi_\mathrm{f_2}\\\theta_\mathrm{f_1}-\theta_\mathrm{f_2}\\ h^\mathcal{G}_\mathrm{f_1} - h^\mathcal{G}_\mathrm{f_2} \end{bmatrix}$&#10;&#10;&#10;\end{document}" title="IguanaTex Bitmap Display">
            <a:extLst>
              <a:ext uri="{FF2B5EF4-FFF2-40B4-BE49-F238E27FC236}">
                <a16:creationId xmlns:a16="http://schemas.microsoft.com/office/drawing/2014/main" id="{C3DA6769-A0B7-4AF7-8CFD-910393FA6A8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28" y="4176533"/>
            <a:ext cx="1349005" cy="9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55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96555-00D2-486F-9181-E9D7A8A3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Nominale Strecke mit Windstörung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7BFA470-6918-4ADE-8637-51F77ACEB1E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17144"/>
            <a:ext cx="6054545" cy="3532620"/>
          </a:xfrm>
        </p:spPr>
      </p:pic>
      <p:pic>
        <p:nvPicPr>
          <p:cNvPr id="7" name="Grafik 6" descr="\documentclass{article}&#10;\usepackage{amsmath}&#10;\pagestyle{empty}&#10;\begin{document}&#10;&#10;Stellgrößenbeschränkung&#10;&#10;&#10;\end{document}" title="IguanaTex Bitmap Display">
            <a:extLst>
              <a:ext uri="{FF2B5EF4-FFF2-40B4-BE49-F238E27FC236}">
                <a16:creationId xmlns:a16="http://schemas.microsoft.com/office/drawing/2014/main" id="{F52B7E39-0F54-4BD0-9800-FC59BB8DB4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61" y="2647590"/>
            <a:ext cx="1000723" cy="84967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730CCF78-57FF-417A-B78A-AD979B6F7D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77" y="2690073"/>
            <a:ext cx="529646" cy="126290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7E904CC1-4CCD-4A4A-9314-81C1A5DCE30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585692"/>
            <a:ext cx="1193520" cy="14370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Tilde{u}}$&#10;&#10;&#10;&#10;\end{document}" title="IguanaTex Bitmap Display">
            <a:extLst>
              <a:ext uri="{FF2B5EF4-FFF2-40B4-BE49-F238E27FC236}">
                <a16:creationId xmlns:a16="http://schemas.microsoft.com/office/drawing/2014/main" id="{596AC9AE-4BF3-4C23-A759-F1AE1922E15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816363"/>
            <a:ext cx="145371" cy="209371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A00B12C1-0A03-4876-A920-146F0997EE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23" y="2892571"/>
            <a:ext cx="145658" cy="15241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underline{x}_\mathrm{f_1}$&#10;&#10;&#10;&#10;\end{document}" title="IguanaTex Bitmap Display">
            <a:extLst>
              <a:ext uri="{FF2B5EF4-FFF2-40B4-BE49-F238E27FC236}">
                <a16:creationId xmlns:a16="http://schemas.microsoft.com/office/drawing/2014/main" id="{4106B447-45E4-4353-B7C1-B13AEC3CA87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9" y="1921397"/>
            <a:ext cx="278491" cy="200163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$\underline{x}_\mathrm{f_2}$&#10;&#10;&#10;&#10;\end{document}" title="IguanaTex Bitmap Display">
            <a:extLst>
              <a:ext uri="{FF2B5EF4-FFF2-40B4-BE49-F238E27FC236}">
                <a16:creationId xmlns:a16="http://schemas.microsoft.com/office/drawing/2014/main" id="{8C76A75D-2380-459A-AF67-D01D9B96E44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773" y="4188486"/>
            <a:ext cx="283072" cy="200163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\Tilde{u}}_\mathrm{f_1}$&#10;&#10;&#10;&#10;\end{document}" title="IguanaTex Bitmap Display">
            <a:extLst>
              <a:ext uri="{FF2B5EF4-FFF2-40B4-BE49-F238E27FC236}">
                <a16:creationId xmlns:a16="http://schemas.microsoft.com/office/drawing/2014/main" id="{0C0EBEB8-CBB5-47B2-88BE-2044BEF2791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16" y="2606991"/>
            <a:ext cx="278491" cy="258008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Tilde{u}}_\mathrm{f_2}$&#10;&#10;&#10;&#10;\end{document}" title="IguanaTex Bitmap Display">
            <a:extLst>
              <a:ext uri="{FF2B5EF4-FFF2-40B4-BE49-F238E27FC236}">
                <a16:creationId xmlns:a16="http://schemas.microsoft.com/office/drawing/2014/main" id="{729DEE2D-ACCA-44B5-8768-0CC3DB6534C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15" y="3361556"/>
            <a:ext cx="283072" cy="258008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$\underline{x}$&#10;&#10;&#10;&#10;\end{document}" title="IguanaTex Bitmap Display">
            <a:extLst>
              <a:ext uri="{FF2B5EF4-FFF2-40B4-BE49-F238E27FC236}">
                <a16:creationId xmlns:a16="http://schemas.microsoft.com/office/drawing/2014/main" id="{D15048AC-26E4-43F3-A2B1-8A28F26105F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62" y="2880824"/>
            <a:ext cx="145658" cy="152418"/>
          </a:xfrm>
          <a:prstGeom prst="rect">
            <a:avLst/>
          </a:prstGeom>
        </p:spPr>
      </p:pic>
      <p:pic>
        <p:nvPicPr>
          <p:cNvPr id="39" name="Grafik 38" descr="\documentclass{article}&#10;\usepackage{amsmath}&#10;\pagestyle{empty}&#10;\begin{document}&#10;$\underline{y}$&#10;&#10;&#10;&#10;\end{document}" title="IguanaTex Bitmap Display">
            <a:extLst>
              <a:ext uri="{FF2B5EF4-FFF2-40B4-BE49-F238E27FC236}">
                <a16:creationId xmlns:a16="http://schemas.microsoft.com/office/drawing/2014/main" id="{96E9DA0C-84CB-4C80-9720-C09FF461173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742" y="2867780"/>
            <a:ext cx="133749" cy="201999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5FC7CF39-2B45-4DC7-81BA-BB4206D66B0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490" y="1544801"/>
            <a:ext cx="1088126" cy="12237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341937EA-2332-4D8B-80CA-6CD009DD513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24" y="3497187"/>
            <a:ext cx="1088126" cy="122377"/>
          </a:xfrm>
          <a:prstGeom prst="rect">
            <a:avLst/>
          </a:prstGeom>
        </p:spPr>
      </p:pic>
      <p:pic>
        <p:nvPicPr>
          <p:cNvPr id="41" name="Grafik 40" descr="\documentclass{article}&#10;\usepackage{amsmath}&#10;\pagestyle{empty}&#10;\begin{document}&#10;&#10;$\Tilde{\textbf{C}}$&#10;&#10;&#10;\end{document}" title="IguanaTex Bitmap Display">
            <a:extLst>
              <a:ext uri="{FF2B5EF4-FFF2-40B4-BE49-F238E27FC236}">
                <a16:creationId xmlns:a16="http://schemas.microsoft.com/office/drawing/2014/main" id="{315E39C9-EB06-47A6-A79C-3BE62C5887B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03" y="3004969"/>
            <a:ext cx="92138" cy="122378"/>
          </a:xfrm>
          <a:prstGeom prst="rect">
            <a:avLst/>
          </a:prstGeom>
        </p:spPr>
      </p:pic>
      <p:pic>
        <p:nvPicPr>
          <p:cNvPr id="46" name="Grafik 45" descr="\documentclass{article}&#10;\usepackage{amsmath}&#10;\pagestyle{empty}&#10;\begin{document}&#10;&#10;$[\underline{v}_\mathrm{w_2},\underline{\omega}_\mathrm{w_2}]^T$&#10;&#10;&#10;\end{document}" title="IguanaTex Bitmap Display">
            <a:extLst>
              <a:ext uri="{FF2B5EF4-FFF2-40B4-BE49-F238E27FC236}">
                <a16:creationId xmlns:a16="http://schemas.microsoft.com/office/drawing/2014/main" id="{84832965-2F49-4787-8461-53FE2A54EE4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484" y="4481230"/>
            <a:ext cx="1175016" cy="300751"/>
          </a:xfrm>
          <a:prstGeom prst="rect">
            <a:avLst/>
          </a:prstGeom>
        </p:spPr>
      </p:pic>
      <p:pic>
        <p:nvPicPr>
          <p:cNvPr id="49" name="Grafik 48" descr="\documentclass{article}&#10;\usepackage{amsmath}&#10;\pagestyle{empty}&#10;\begin{document}&#10;&#10;$[\underline{v}_\mathrm{w_1},\underline{\omega}_\mathrm{w_1}]^T$&#10;&#10;&#10;\end{document}" title="IguanaTex Bitmap Display">
            <a:extLst>
              <a:ext uri="{FF2B5EF4-FFF2-40B4-BE49-F238E27FC236}">
                <a16:creationId xmlns:a16="http://schemas.microsoft.com/office/drawing/2014/main" id="{7743432A-D9C1-4A71-ADEB-A2EE71136D5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76" y="1456329"/>
            <a:ext cx="1176090" cy="30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71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A690E-50ED-4592-A781-00F0388C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Störung und Parameterschwankung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CB4909-9B54-4065-96E2-D1B0DB46C1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des Windes mithilfe der MATLAB/Simulink </a:t>
            </a:r>
            <a:r>
              <a:rPr lang="de-DE" i="1" dirty="0"/>
              <a:t>Aerospace Toolbox </a:t>
            </a:r>
            <a:r>
              <a:rPr lang="de-DE" dirty="0"/>
              <a:t>: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Massenaustausch sorgt für eine Parameterschwankung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[\underline{v}_\mathrm{w},\underline{\omega}_\mathrm{w}]^T$&#10;&#10;&#10;&#10;\end{document}" title="IguanaTex Bitmap Display">
            <a:extLst>
              <a:ext uri="{FF2B5EF4-FFF2-40B4-BE49-F238E27FC236}">
                <a16:creationId xmlns:a16="http://schemas.microsoft.com/office/drawing/2014/main" id="{44148848-7B01-41A1-BCEA-86BFF2ED49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417340"/>
            <a:ext cx="737261" cy="20857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\Tilde{v}} = \underline{v} +\underline{v}_\mathrm{w}$&#10;&#10;&#10;&#10;\end{document}" title="IguanaTex Bitmap Display">
            <a:extLst>
              <a:ext uri="{FF2B5EF4-FFF2-40B4-BE49-F238E27FC236}">
                <a16:creationId xmlns:a16="http://schemas.microsoft.com/office/drawing/2014/main" id="{9F859E41-9B09-4126-9364-CD18FC1504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04" y="1777380"/>
            <a:ext cx="885943" cy="175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underline{\Tilde{\omega}} = \underline{\omega} + \underline{\omega}_\mathrm{w}$&#10;&#10;&#10;\end{document}" title="IguanaTex Bitmap Display">
            <a:extLst>
              <a:ext uri="{FF2B5EF4-FFF2-40B4-BE49-F238E27FC236}">
                <a16:creationId xmlns:a16="http://schemas.microsoft.com/office/drawing/2014/main" id="{F84271B3-964A-40CF-9211-31E4226FAC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777380"/>
            <a:ext cx="964114" cy="17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\begin{table}[h]&#10;\centering&#10; \begin{tabular}{||c c c||} &#10; &#10; \hline&#10; Parameter &amp; Symbol &amp; Wert \\ [0.5ex] &#10; \hline\hline&#10; Masse des Kraftstoffs &amp; $m_\mathrm{ks}$&amp; $14000 \mathrm{kg}$\\ &#10; \hline&#10; Zeit des Betankungsverfahren &amp;$t_\mathrm{tank}$ &amp; $20 \mathrm{min}$\\&#10; \hline&#10; Zeit zum Anfang der Betankung &amp;$t_0$ &amp; $10 \mathrm{min}$\\ 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F9C92B89-3D01-436A-809D-042BE92E40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58" y="2785492"/>
            <a:ext cx="3164030" cy="74013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FB44896-5A7E-4C13-9A15-631CF525D05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2" y="2785492"/>
            <a:ext cx="2878075" cy="212727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5EB2FCBC-02FA-4DDF-864B-04CFCEEF289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03" y="3525154"/>
            <a:ext cx="1181073" cy="142203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4DF5E44E-55B4-44C0-857C-9E9970B7F76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03" y="4013080"/>
            <a:ext cx="482282" cy="114997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m+m_\mathrm{ks}$&#10;&#10;&#10;&#10;\end{document}" title="IguanaTex Bitmap Display">
            <a:extLst>
              <a:ext uri="{FF2B5EF4-FFF2-40B4-BE49-F238E27FC236}">
                <a16:creationId xmlns:a16="http://schemas.microsoft.com/office/drawing/2014/main" id="{2C6AE1DB-D3AD-42FB-BBE3-12ED9811ED0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67860"/>
            <a:ext cx="636311" cy="128395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m$&#10;&#10;&#10;&#10;\end{document}" title="IguanaTex Bitmap Display">
            <a:extLst>
              <a:ext uri="{FF2B5EF4-FFF2-40B4-BE49-F238E27FC236}">
                <a16:creationId xmlns:a16="http://schemas.microsoft.com/office/drawing/2014/main" id="{4650D00A-612B-4A0C-ADE3-E44413BB1D6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0" y="4030360"/>
            <a:ext cx="133893" cy="73729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Masse [Kg]&#10;&#10;&#10;&#10;\end{document}" title="IguanaTex Bitmap Display">
            <a:extLst>
              <a:ext uri="{FF2B5EF4-FFF2-40B4-BE49-F238E27FC236}">
                <a16:creationId xmlns:a16="http://schemas.microsoft.com/office/drawing/2014/main" id="{7C630ABE-4E9A-4DC7-A77E-D292EBB8BBE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4" y="2599403"/>
            <a:ext cx="844709" cy="182038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t_0$&#10;&#10;&#10;&#10;\end{document}" title="IguanaTex Bitmap Display">
            <a:extLst>
              <a:ext uri="{FF2B5EF4-FFF2-40B4-BE49-F238E27FC236}">
                <a16:creationId xmlns:a16="http://schemas.microsoft.com/office/drawing/2014/main" id="{3C3CBC11-BBDF-4F26-BA23-16BB49AB3D5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850955"/>
            <a:ext cx="110008" cy="123617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&#10;$t_0+ t_\mathrm{tank}$&#10;&#10;&#10;\end{document}" title="IguanaTex Bitmap Display">
            <a:extLst>
              <a:ext uri="{FF2B5EF4-FFF2-40B4-BE49-F238E27FC236}">
                <a16:creationId xmlns:a16="http://schemas.microsoft.com/office/drawing/2014/main" id="{E7E43DA2-2A0D-4A7A-982B-70185C3D18A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28" y="4848820"/>
            <a:ext cx="592069" cy="118960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&#10;Zeit [min]&#10;&#10;&#10;\end{document}" title="IguanaTex Bitmap Display">
            <a:extLst>
              <a:ext uri="{FF2B5EF4-FFF2-40B4-BE49-F238E27FC236}">
                <a16:creationId xmlns:a16="http://schemas.microsoft.com/office/drawing/2014/main" id="{007BEB0F-E74B-4238-B30A-125AE573DC3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857" y="4882699"/>
            <a:ext cx="751511" cy="1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9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B092A-19C2-4704-B419-3D18A2678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4574A8-9648-4AC3-A1C2-82890B3C08C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58782" y="1223792"/>
            <a:ext cx="3205106" cy="3963399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2C3320-6697-4EB8-80D6-263D03837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239424"/>
            <a:ext cx="3372920" cy="381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7154A-3DE3-4453-81EE-5173F0E1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1F900-1EB4-49DF-A7A7-38B04A22DC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2"/>
              </a:rPr>
              <a:t>https://www.hu-berlin.de/de/ueberblick/campus/adlershof/ueberblick/denkmale/ausstellungstafeln-gbsl-2017.pdf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3"/>
              </a:rPr>
              <a:t>https://www.eskp.de/grundlagen/schadstoffe/atmosphaere-der-erde-935158/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4"/>
              </a:rPr>
              <a:t>https://www.klimaschutz-portal.aero/faq/fliegen/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6030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DB3DC-6932-4E06-80DB-FD226B99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7BEFB-BF3F-49E9-AB42-6652966EDF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</a:t>
            </a:r>
          </a:p>
        </p:txBody>
      </p:sp>
      <p:pic>
        <p:nvPicPr>
          <p:cNvPr id="5" name="Grafik 4" descr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 title="IguanaTex Bitmap Display">
            <a:extLst>
              <a:ext uri="{FF2B5EF4-FFF2-40B4-BE49-F238E27FC236}">
                <a16:creationId xmlns:a16="http://schemas.microsoft.com/office/drawing/2014/main" id="{7D2B8327-3352-4CF0-96FC-2A65D8C066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78986"/>
            <a:ext cx="2557714" cy="978514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 title="IguanaTex Bitmap Display">
            <a:extLst>
              <a:ext uri="{FF2B5EF4-FFF2-40B4-BE49-F238E27FC236}">
                <a16:creationId xmlns:a16="http://schemas.microsoft.com/office/drawing/2014/main" id="{0B671F35-826F-49AF-88D9-1EF4DC050A6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101543"/>
            <a:ext cx="3612476" cy="88807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 title="IguanaTex Bitmap Display">
            <a:extLst>
              <a:ext uri="{FF2B5EF4-FFF2-40B4-BE49-F238E27FC236}">
                <a16:creationId xmlns:a16="http://schemas.microsoft.com/office/drawing/2014/main" id="{EA9626AF-880C-4D03-8448-9616150BA5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33662"/>
            <a:ext cx="3533665" cy="9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6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16AC-619D-4936-AB7A-3684B28E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ACF328-5665-4E52-8D34-DC70BB92AD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226E95D9-F462-4A5C-ADFB-EC3261A174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16482"/>
            <a:ext cx="7188473" cy="1738518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 title="IguanaTex Bitmap Display">
            <a:extLst>
              <a:ext uri="{FF2B5EF4-FFF2-40B4-BE49-F238E27FC236}">
                <a16:creationId xmlns:a16="http://schemas.microsoft.com/office/drawing/2014/main" id="{7B031501-89B1-4F1D-9F55-EAF4FE0C26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99042"/>
            <a:ext cx="2712084" cy="15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97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C9CFD-E0B2-4D5F-B9A4-121E023C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5754BE-4755-4A4A-8A1B-F77BED6F2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 descr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 title="IguanaTex Bitmap Display">
            <a:extLst>
              <a:ext uri="{FF2B5EF4-FFF2-40B4-BE49-F238E27FC236}">
                <a16:creationId xmlns:a16="http://schemas.microsoft.com/office/drawing/2014/main" id="{32E9E860-72E1-446A-AD7B-AF0B19E44A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3" y="1946871"/>
            <a:ext cx="6304571" cy="18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68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60AB9-AB2C-4AFB-AC37-47FA0C57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Back-up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EC939-760F-436F-BB07-EDE02699E4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A311FD0-5A22-469D-94C9-C1D352CCC8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43" y="2049734"/>
            <a:ext cx="1080653" cy="7234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7063A4AA-C9D9-44B2-A543-304206A014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36" y="2195373"/>
            <a:ext cx="679444" cy="53463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6C092D24-ECA8-4A9A-88E9-53292824BC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86" y="2038976"/>
            <a:ext cx="1132755" cy="93862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C60CC6DE-7901-44CD-BB21-9CD94F26F3B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84" y="2049734"/>
            <a:ext cx="1080653" cy="79495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9F9806B6-3C79-4DE3-BA12-790601420EE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02" y="3885130"/>
            <a:ext cx="916731" cy="11545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42D33016-C2BF-4FA9-9E32-0FE613B2543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0" y="4062669"/>
            <a:ext cx="755927" cy="11906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1B99A44C-F493-464C-BD35-AC3465CD3B8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43" y="2567584"/>
            <a:ext cx="110342" cy="11520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0F49DAD9-5683-4E5D-B946-074F9066AE7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14" y="2248836"/>
            <a:ext cx="610698" cy="11595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048D2A7-B559-414D-925B-73DAD7A8B58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1784987"/>
            <a:ext cx="174371" cy="192122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B499F65-DF46-47AE-81B0-50D586B38E2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1816010"/>
            <a:ext cx="100825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4FF74B1-22BA-4C3B-8D76-94D458BE50E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171055"/>
            <a:ext cx="127248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81CAB9A-7992-4097-92F0-8D1A30FCD58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465256"/>
            <a:ext cx="126553" cy="15327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26C0159F-AB60-465A-8D0B-48E5531163D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2742854"/>
            <a:ext cx="190525" cy="167205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497A1B8C-37E3-4B1A-A1F5-629D70D7130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3707664"/>
            <a:ext cx="133506" cy="12261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DA471084-FCA5-4B62-972A-79DED3BD96B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4000581"/>
            <a:ext cx="108474" cy="87086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05256CC-3A7D-4621-9811-75B2E02BFE9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62" y="4228231"/>
            <a:ext cx="104997" cy="17417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9224FC42-0375-4B21-989C-DA252B85E589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0" y="4472486"/>
            <a:ext cx="209299" cy="160238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CAF66112-820A-4FF1-986C-E4D6595E03E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85" y="4725666"/>
            <a:ext cx="127248" cy="115650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5FA0685-30CC-4008-AD55-26F189CE632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14" y="1511109"/>
            <a:ext cx="1645236" cy="115953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9D180C35-9BCE-4A2D-8F57-37CFF8B443F6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80" y="2834430"/>
            <a:ext cx="542366" cy="113076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88FA4A4-3A47-41DC-82EA-350F6EFAC1AF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2725820"/>
            <a:ext cx="175098" cy="22286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653EC90-DBA8-464E-A1C9-88429F0CA3C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97" y="3338683"/>
            <a:ext cx="100825" cy="115650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BB0BE9EB-F143-40A7-9BD6-F92502D623C4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07" y="3338683"/>
            <a:ext cx="128116" cy="116102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46B441E-7E07-49BB-8E3A-9BAD97A45FA5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95" y="3339135"/>
            <a:ext cx="127416" cy="15387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CDE0703-2945-46B4-AE0B-29206B43AD9A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20" y="2375064"/>
            <a:ext cx="788760" cy="57065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CD3B2D9-7834-4C2F-89EB-EF3AD460135E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03" y="4181564"/>
            <a:ext cx="920208" cy="742082"/>
          </a:xfrm>
          <a:prstGeom prst="rect">
            <a:avLst/>
          </a:prstGeom>
        </p:spPr>
      </p:pic>
      <p:pic>
        <p:nvPicPr>
          <p:cNvPr id="31" name="Inhaltsplatzhalter 4">
            <a:extLst>
              <a:ext uri="{FF2B5EF4-FFF2-40B4-BE49-F238E27FC236}">
                <a16:creationId xmlns:a16="http://schemas.microsoft.com/office/drawing/2014/main" id="{825979D5-EA46-4730-B6C5-7974ACED677E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106" y="2336927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F37698-A5A0-4DF9-B0A8-2BD0B9026F4C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09" y="2355995"/>
            <a:ext cx="961570" cy="493113"/>
          </a:xfrm>
          <a:prstGeom prst="rect">
            <a:avLst/>
          </a:prstGeom>
        </p:spPr>
      </p:pic>
      <p:pic>
        <p:nvPicPr>
          <p:cNvPr id="33" name="Inhaltsplatzhalter 4">
            <a:extLst>
              <a:ext uri="{FF2B5EF4-FFF2-40B4-BE49-F238E27FC236}">
                <a16:creationId xmlns:a16="http://schemas.microsoft.com/office/drawing/2014/main" id="{05E8EC48-5747-4D7C-88FF-F7A28E2841A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5" y="149150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0733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84E91-F294-446C-804F-3AD82932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der Modellannahmen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C40B2-E2BA-4EED-B155-B8F319614C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Flache und ruhende Erde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Konstante Schwerkraft und vereinfachte Atmosphäre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Keine Änderung der Massenverteilung: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Turbine sei im Zentrum des Flugzeugs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V</a:t>
            </a:r>
            <a:r>
              <a:rPr lang="de-DE" dirty="0">
                <a:solidFill>
                  <a:srgbClr val="000000"/>
                </a:solidFill>
                <a:effectLst/>
              </a:rPr>
              <a:t>ereinfachte Modellierung der Schubkraft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Beiwerte lassen sich meistens linear bezüglich der Winkeln ausrechnen</a:t>
            </a: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dot{\textbf{I}} = 0$&#10;&#10;&#10;\end{document}" title="IguanaTex Bitmap Display">
            <a:extLst>
              <a:ext uri="{FF2B5EF4-FFF2-40B4-BE49-F238E27FC236}">
                <a16:creationId xmlns:a16="http://schemas.microsoft.com/office/drawing/2014/main" id="{53B20F61-D035-4AF5-B6B8-F0324AB13F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17" y="2481227"/>
            <a:ext cx="417600" cy="1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46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7BD12-48FA-42D3-8E9C-090C916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Flugkonfiguration (Präsentation Jacky)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6D54125F-7217-4BC4-A7A0-F7B036D0F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595236"/>
              </p:ext>
            </p:extLst>
          </p:nvPr>
        </p:nvGraphicFramePr>
        <p:xfrm>
          <a:off x="358782" y="2641476"/>
          <a:ext cx="8533698" cy="2758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33298">
                  <a:extLst>
                    <a:ext uri="{9D8B030D-6E8A-4147-A177-3AD203B41FA5}">
                      <a16:colId xmlns:a16="http://schemas.microsoft.com/office/drawing/2014/main" val="772804748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802545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Vorteile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9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Passagierflugzeug fliegt keine Annährungsmanöver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Bedarf einen nach vorne ausgerichteten Ausleger (Störungsanfälliger)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398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Passagiere unterliegen keiner Manöverbeschleunigung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780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Ablösender Teile des Tankers kollidieren nicht mit dem Passagierflugzeug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Nur der Tanker wird mit </a:t>
                      </a:r>
                      <a:r>
                        <a:rPr lang="de-DE" i="1" dirty="0"/>
                        <a:t>Air </a:t>
                      </a:r>
                      <a:r>
                        <a:rPr lang="de-DE" i="1" dirty="0" err="1"/>
                        <a:t>to</a:t>
                      </a:r>
                      <a:r>
                        <a:rPr lang="de-DE" i="1" dirty="0"/>
                        <a:t> Air Radar </a:t>
                      </a:r>
                      <a:r>
                        <a:rPr lang="de-DE" dirty="0"/>
                        <a:t>ausgerüstet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8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Zustände des Passagierflugzeugs werden weniger von dem Tanker beeinflusst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12676"/>
                  </a:ext>
                </a:extLst>
              </a:tr>
            </a:tbl>
          </a:graphicData>
        </a:graphic>
      </p:graphicFrame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8A7AD56E-C7BA-4DDC-B161-277472653F2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73324"/>
            <a:ext cx="8423275" cy="1294578"/>
          </a:xfrm>
        </p:spPr>
      </p:pic>
    </p:spTree>
    <p:extLst>
      <p:ext uri="{BB962C8B-B14F-4D97-AF65-F5344CB8AC3E}">
        <p14:creationId xmlns:p14="http://schemas.microsoft.com/office/powerpoint/2010/main" val="2279861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593CA60-8D28-4928-929F-D195956763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36" y="1291892"/>
            <a:ext cx="7334759" cy="372513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87D113-14DA-44BD-B928-82073E1C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Kinematik: Blockschaltbild</a:t>
            </a:r>
          </a:p>
        </p:txBody>
      </p:sp>
      <p:pic>
        <p:nvPicPr>
          <p:cNvPr id="11" name="Grafik 10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002A5BF3-CE2D-44E2-B646-36D921F1B8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34" y="1771298"/>
            <a:ext cx="61644" cy="250123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13A4FA55-2BF6-4AAB-8E62-432BC2F85E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50" y="3543481"/>
            <a:ext cx="61644" cy="25012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A049A8C7-E2D3-4EAA-8E10-BC37431EFD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43481"/>
            <a:ext cx="61644" cy="25012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80648826-D530-4A03-94C0-9B31BF0DB4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1297"/>
            <a:ext cx="61644" cy="25012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45F2653F-2A55-4009-B8EB-5824F3C0C8B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502394"/>
            <a:ext cx="67657" cy="1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5BDBEBE3-0097-4C8D-B5AA-E7E673572E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005877"/>
            <a:ext cx="67657" cy="155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dfrac{1}{m}$&#10;&#10;&#10;&#10;\end{document}" title="IguanaTex Bitmap Display">
            <a:extLst>
              <a:ext uri="{FF2B5EF4-FFF2-40B4-BE49-F238E27FC236}">
                <a16:creationId xmlns:a16="http://schemas.microsoft.com/office/drawing/2014/main" id="{EFA0323B-E209-4287-AE10-5F21790673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543481"/>
            <a:ext cx="108012" cy="25068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textbf{T}_\mathrm{fg}(\underline{\varphi)}$&#10;&#10;&#10;&#10;\end{document}" title="IguanaTex Bitmap Display">
            <a:extLst>
              <a:ext uri="{FF2B5EF4-FFF2-40B4-BE49-F238E27FC236}">
                <a16:creationId xmlns:a16="http://schemas.microsoft.com/office/drawing/2014/main" id="{9E620791-1706-4C78-8A2B-BF444A94751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361" y="4366035"/>
            <a:ext cx="342673" cy="137236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textbf{T}_\mathrm{gf}(\underline{\varphi}_\mathrm{g})$&#10;&#10;&#10;\end{document}" title="IguanaTex Bitmap Display">
            <a:extLst>
              <a:ext uri="{FF2B5EF4-FFF2-40B4-BE49-F238E27FC236}">
                <a16:creationId xmlns:a16="http://schemas.microsoft.com/office/drawing/2014/main" id="{F190A73F-5468-4271-84EA-E1640ED0014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22" y="3611103"/>
            <a:ext cx="390154" cy="159088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-\textbf{T}_\mathrm{l}$&#10;&#10;\end{document}" title="IguanaTex Bitmap Display">
            <a:extLst>
              <a:ext uri="{FF2B5EF4-FFF2-40B4-BE49-F238E27FC236}">
                <a16:creationId xmlns:a16="http://schemas.microsoft.com/office/drawing/2014/main" id="{D603340F-C228-4201-A9C2-4D70364E316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23" y="3622236"/>
            <a:ext cx="200626" cy="9776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textbf{J}(\underline{\varphi})$&#10;&#10;&#10;\end{document}" title="IguanaTex Bitmap Display">
            <a:extLst>
              <a:ext uri="{FF2B5EF4-FFF2-40B4-BE49-F238E27FC236}">
                <a16:creationId xmlns:a16="http://schemas.microsoft.com/office/drawing/2014/main" id="{DA8EFECE-BEB9-4550-8D56-F928AD155A3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52" y="1874661"/>
            <a:ext cx="224958" cy="131216"/>
          </a:xfrm>
          <a:prstGeom prst="rect">
            <a:avLst/>
          </a:prstGeom>
        </p:spPr>
      </p:pic>
      <p:pic>
        <p:nvPicPr>
          <p:cNvPr id="45" name="Grafik 44" descr="\documentclass{article}&#10;\usepackage{amsmath}&#10;\pagestyle{empty}&#10;\begin{document}&#10;$\textbf{T}_\mathrm{\varphi}$&#10;&#10;\end{document}" title="IguanaTex Bitmap Display">
            <a:extLst>
              <a:ext uri="{FF2B5EF4-FFF2-40B4-BE49-F238E27FC236}">
                <a16:creationId xmlns:a16="http://schemas.microsoft.com/office/drawing/2014/main" id="{4C9F5294-375A-45BD-B905-0E94C1E5955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14" y="1838469"/>
            <a:ext cx="147268" cy="115778"/>
          </a:xfrm>
          <a:prstGeom prst="rect">
            <a:avLst/>
          </a:prstGeom>
        </p:spPr>
      </p:pic>
      <p:pic>
        <p:nvPicPr>
          <p:cNvPr id="38" name="Grafik 37" descr="\documentclass{article}&#10;\usepackage{amsmath}&#10;\pagestyle{empty}&#10;\begin{document}&#10;$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4B3CDC6A-1980-450D-9B8A-356B58026A4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5" y="3058705"/>
            <a:ext cx="352152" cy="95754"/>
          </a:xfrm>
          <a:prstGeom prst="rect">
            <a:avLst/>
          </a:prstGeom>
        </p:spPr>
      </p:pic>
      <p:pic>
        <p:nvPicPr>
          <p:cNvPr id="43" name="Grafik 42" descr="\documentclass{article}&#10;\usepackage{amsmath}&#10;\pagestyle{empty}&#10;\begin{document}&#10;$\underline{\omega}\times\textbf{I}\underline{\omega}$&#10;\end{document}" title="IguanaTex Bitmap Display">
            <a:extLst>
              <a:ext uri="{FF2B5EF4-FFF2-40B4-BE49-F238E27FC236}">
                <a16:creationId xmlns:a16="http://schemas.microsoft.com/office/drawing/2014/main" id="{EBEA3FD3-1EA7-4417-9560-4B047E60A8FC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64" y="2338627"/>
            <a:ext cx="436953" cy="125393"/>
          </a:xfrm>
          <a:prstGeom prst="rect">
            <a:avLst/>
          </a:prstGeom>
        </p:spPr>
      </p:pic>
      <p:pic>
        <p:nvPicPr>
          <p:cNvPr id="48" name="Grafik 47" descr="\documentclass{article}&#10;\usepackage{amsmath}&#10;\pagestyle{empty}&#10;\begin{document}&#10;$\textbf{I}^{-1}$&#10;\end{document}" title="IguanaTex Bitmap Display">
            <a:extLst>
              <a:ext uri="{FF2B5EF4-FFF2-40B4-BE49-F238E27FC236}">
                <a16:creationId xmlns:a16="http://schemas.microsoft.com/office/drawing/2014/main" id="{E78FFCB2-628B-4D57-972B-A1B3B480712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78" y="1846363"/>
            <a:ext cx="161375" cy="107884"/>
          </a:xfrm>
          <a:prstGeom prst="rect">
            <a:avLst/>
          </a:prstGeom>
        </p:spPr>
      </p:pic>
      <p:pic>
        <p:nvPicPr>
          <p:cNvPr id="50" name="Grafik 49" descr="\documentclass{article}&#10;\usepackage{amsmath}&#10;\pagestyle{empty}&#10;\begin{document}&#10;Dynamik&#10;&#10;&#10;&#10;\end{document}" title="IguanaTex Bitmap Display">
            <a:extLst>
              <a:ext uri="{FF2B5EF4-FFF2-40B4-BE49-F238E27FC236}">
                <a16:creationId xmlns:a16="http://schemas.microsoft.com/office/drawing/2014/main" id="{48CB8470-76E6-4154-8461-4D73580D49E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86" y="1348965"/>
            <a:ext cx="768575" cy="175574"/>
          </a:xfrm>
          <a:prstGeom prst="rect">
            <a:avLst/>
          </a:prstGeom>
        </p:spPr>
      </p:pic>
      <p:pic>
        <p:nvPicPr>
          <p:cNvPr id="53" name="Grafik 52" descr="\documentclass{article}&#10;\usepackage{amsmath}&#10;\pagestyle{empty}&#10;\begin{document}&#10;Kinematik&#10;&#10;&#10;&#10;\end{document}" title="IguanaTex Bitmap Display">
            <a:extLst>
              <a:ext uri="{FF2B5EF4-FFF2-40B4-BE49-F238E27FC236}">
                <a16:creationId xmlns:a16="http://schemas.microsoft.com/office/drawing/2014/main" id="{154B5770-DE78-44DA-BB31-F64AB9FF821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67" y="1300345"/>
            <a:ext cx="886055" cy="138743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$[0,0,g]^T$&#10;&#10;&#10;&#10;\end{document}" title="IguanaTex Bitmap Display">
            <a:extLst>
              <a:ext uri="{FF2B5EF4-FFF2-40B4-BE49-F238E27FC236}">
                <a16:creationId xmlns:a16="http://schemas.microsoft.com/office/drawing/2014/main" id="{27B5B242-3BBD-41DF-8959-B3B25E831F6C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80" y="4729708"/>
            <a:ext cx="635298" cy="204106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v}$&#10;&#10;&#10;\end{document}" title="IguanaTex Bitmap Display">
            <a:extLst>
              <a:ext uri="{FF2B5EF4-FFF2-40B4-BE49-F238E27FC236}">
                <a16:creationId xmlns:a16="http://schemas.microsoft.com/office/drawing/2014/main" id="{383DB8C4-69C8-4D47-A219-D2C276D3F2B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05" y="3502394"/>
            <a:ext cx="98125" cy="112425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underline{\omega}$&#10;&#10;&#10;\end{document}" title="IguanaTex Bitmap Display">
            <a:extLst>
              <a:ext uri="{FF2B5EF4-FFF2-40B4-BE49-F238E27FC236}">
                <a16:creationId xmlns:a16="http://schemas.microsoft.com/office/drawing/2014/main" id="{EB0F8E58-76EF-4D94-93D2-3E58E62D4781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68" y="1714865"/>
            <a:ext cx="124685" cy="112864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varphi}$&#10;&#10;&#10;\end{document}" title="IguanaTex Bitmap Display">
            <a:extLst>
              <a:ext uri="{FF2B5EF4-FFF2-40B4-BE49-F238E27FC236}">
                <a16:creationId xmlns:a16="http://schemas.microsoft.com/office/drawing/2014/main" id="{A5DA720D-C7F0-45D3-A061-B36FC67E5D5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1688306"/>
            <a:ext cx="124214" cy="150163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5B9477F0-D072-4A60-A12D-2EF4667892B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3473631"/>
            <a:ext cx="187004" cy="163814"/>
          </a:xfrm>
          <a:prstGeom prst="rect">
            <a:avLst/>
          </a:prstGeom>
        </p:spPr>
      </p:pic>
      <p:pic>
        <p:nvPicPr>
          <p:cNvPr id="72" name="Grafik 71" descr="\documentclass{article}&#10;\usepackage{amsmath}&#10;\pagestyle{empty}&#10;\begin{document}&#10;$\underline{r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EE5B8BFF-22E5-425D-A0DA-B9ACB3D4512D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16" y="3378576"/>
            <a:ext cx="211896" cy="232527"/>
          </a:xfrm>
          <a:prstGeom prst="rect">
            <a:avLst/>
          </a:prstGeom>
        </p:spPr>
      </p:pic>
      <p:pic>
        <p:nvPicPr>
          <p:cNvPr id="74" name="Grafik 73" descr="\documentclass{article}&#10;\usepackage{amsmath}&#10;\pagestyle{empty}&#10;\begin{document}&#10;$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A5A29FFF-AA88-46F6-84A7-D1D132D38FD7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3" y="1580244"/>
            <a:ext cx="212578" cy="2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6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E7948-385A-4321-A139-4C4DAFF9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171BE0-C739-4935-8EC5-78EB7E126E6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1" name="Grafik 10" descr="\documentclass{article}&#10;\usepackage{amsmath}&#10;\pagestyle{empty}&#10;\begin{document}&#10;&#10;$&#10;\texttt{tf\_structure} = \begin{bmatrix}&#10; \texttt{NaN} &amp; 0 &amp; 0 &amp; 0 &amp; \texttt{NaN} &amp; \texttt{NaN} &amp; \texttt{NaN} &amp; \texttt{NaN} \\&#10; 0 &amp; \texttt{NaN} &amp; 0 &amp; 0 &amp; \texttt{NaN} &amp; \texttt{NaN} &amp; \texttt{NaN} &amp; \texttt{NaN} \\&#10; 0 &amp; 0 &amp; \texttt{NaN} &amp; \texttt{NaN} &amp; \texttt{NaN} &amp; \texttt{NaN} &amp; \texttt{NaN} &amp; \texttt{NaN} \\&#10; 0 &amp; 0 &amp; \texttt{NaN} &amp; \texttt{NaN} &amp; \texttt{NaN} &amp; \texttt{NaN} &amp; \texttt{NaN} &amp; \texttt{NaN} \\&#10; \hline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&#10; \end{bmatrix}&#10;$&#10;&#10;&#10;\end{document}" title="IguanaTex Bitmap Display">
            <a:extLst>
              <a:ext uri="{FF2B5EF4-FFF2-40B4-BE49-F238E27FC236}">
                <a16:creationId xmlns:a16="http://schemas.microsoft.com/office/drawing/2014/main" id="{82B29176-91D0-4A72-A4B8-8A94B4EF1F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05372"/>
            <a:ext cx="6296084" cy="21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49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167F9-ED59-4DF1-BB05-187792CC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199C1528-E633-4B9E-B8C7-FFA197595A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Polgebiet aus Kreis mit                   und Hyperbel </a:t>
            </a:r>
          </a:p>
        </p:txBody>
      </p:sp>
      <p:pic>
        <p:nvPicPr>
          <p:cNvPr id="16" name="Grafik 15" descr="\documentclass{article}&#10;\usepackage{amsmath}&#10;\pagestyle{empty}&#10;\begin{document}&#10;&#10;&#10;$R=100$&#10;&#10;\end{document}" title="IguanaTex Bitmap Display">
            <a:extLst>
              <a:ext uri="{FF2B5EF4-FFF2-40B4-BE49-F238E27FC236}">
                <a16:creationId xmlns:a16="http://schemas.microsoft.com/office/drawing/2014/main" id="{FB1C4F52-38E8-4E46-A4EB-D20FA259F6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453026"/>
            <a:ext cx="804307" cy="16058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$a = 0.3, b=0.2$&#10;&#10;&#10;\end{document}" title="IguanaTex Bitmap Display">
            <a:extLst>
              <a:ext uri="{FF2B5EF4-FFF2-40B4-BE49-F238E27FC236}">
                <a16:creationId xmlns:a16="http://schemas.microsoft.com/office/drawing/2014/main" id="{8E8DA04F-73EB-427B-8C47-F888040E27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582" y="1424463"/>
            <a:ext cx="1660753" cy="22479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F85D94C-01A4-4A11-9765-32D2BDBA0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544" y="1870857"/>
            <a:ext cx="3761409" cy="307037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CD3C37A-429C-4AE2-AC44-7BBF7810F1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44008" y="1858335"/>
            <a:ext cx="3830350" cy="317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9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14DE11-BB41-4057-9482-BA69A446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7CD35095-1F84-4693-94CF-096720CB9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Führungsgrößen Flugzeug 1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667406D-75A1-471F-80A6-5212E90FC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3928" y="1255238"/>
            <a:ext cx="4921917" cy="40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06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379B2-90B8-4B94-972D-462F0C1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B6BF2-6410-4B41-BED3-EE3AB01E6C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Verkoppelte Ausgänge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07EC02-5784-426F-BA84-328CA4032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1920" y="1273324"/>
            <a:ext cx="4810235" cy="39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24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B5FCD-27DA-4CB5-B0BC-244C3B26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6B41B1-F564-4A0A-A241-C5394A5910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C58419-8F91-45E5-8CD6-40CFF9DCB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1840" y="1237891"/>
            <a:ext cx="4958725" cy="40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41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5513F3-B16D-496B-93F6-2B1FC573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Flugzeugpositionen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CEE87EF-E202-47E2-A2FA-22B152F18A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Differenz der Flugzeugpositionen bezüglich der Erdoberfläche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Nichtlineares System unter Berücksichtigung der Stellgrößenbeschränkungen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CC1DD84-0664-402D-942B-A965086D3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582" y="2353444"/>
            <a:ext cx="8028384" cy="254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3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7E7D1-AA10-425C-AA29-D8544599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1C5DB-6D68-48C2-B1FE-59CA159D15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Vereinfacht die Aufstellung der Modellgleichungen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Unterschiedliche Anwendungen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Bezugssystem als Basiskoordinaten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5" name="Grafik 14" descr="\documentclass{article}&#10;\usepackage{amsmath}&#10;\pagestyle{empty}&#10;\begin{document}&#10;&#10;\begin{table}[h]&#10; \begin{tabular}{||c c c c c ||} &#10; \hline&#10;Koordinatesystem&amp; Index  &amp; Anwendung &amp; Miitelpunkt&amp; Lage\\ [0.5ex] &#10;\hline&#10;Geodätisches&amp; $\mathcal{G}$  &amp; Schwerkraft und Höhe &amp;Massenschwerpunkt des Körpers&amp; $[x_\mathrm{g},y_\mathrm{g},z_\mathrm{g}]^T$ \\&#10;\hline&#10;Körperfestes&amp; $\mathcal{F}$  &amp; Schubkraft und Geschwindigkeiten &amp;Massenschwerpunkt des Körpers&amp; $[x_\mathrm{f},y_\mathrm{f},z_\mathrm{f}]^T$ \\&#10;\hline&#10;&#10;Aerodynamisches&amp; $\mathcal{A}$  &amp; Aerodynamische Kräfte &amp;Aerodynamischer Schwerpunkt des Körpers&amp; $[x_\mathrm{a},y_\mathrm{a},z_\mathrm{a}]^T$ \\&#10;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AE3B4090-3A75-406F-9E3F-4DD86F1EA5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57500"/>
            <a:ext cx="7990844" cy="80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15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98FBF61-2E37-42DD-9A3A-55DFFD25BF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59" y="1750700"/>
            <a:ext cx="3826066" cy="269950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Obere Sicht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21" name="Grafik 20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FB4D6040-1CF9-4B7B-9644-0B9CB3E088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12" y="4171868"/>
            <a:ext cx="151313" cy="11455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81810BC6-C6D3-42D9-8041-E10F6CA060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27" y="3701452"/>
            <a:ext cx="147913" cy="9357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910FA357-2051-464A-B636-78E2193E22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03" y="3266284"/>
            <a:ext cx="143586" cy="11419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4DA5DF8-A87E-4DF0-AD06-8AEE78E8020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30" y="2521866"/>
            <a:ext cx="138845" cy="11455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30F61494-9A11-4183-929B-BDF05DE876F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563" y="2329632"/>
            <a:ext cx="135445" cy="101511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86B364E-52AE-4BAD-9EEE-2EE6C2BA695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068" y="2238771"/>
            <a:ext cx="139001" cy="114919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psi$&#10;&#10;&#10;&#10;\end{document}" title="IguanaTex Bitmap Display">
            <a:extLst>
              <a:ext uri="{FF2B5EF4-FFF2-40B4-BE49-F238E27FC236}">
                <a16:creationId xmlns:a16="http://schemas.microsoft.com/office/drawing/2014/main" id="{D643CAA7-1285-4156-98EE-80F3862CF96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555" y="3255000"/>
            <a:ext cx="95208" cy="141207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15BE3440-E0CD-493F-80C6-EF471EC2EC1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840" y="3351001"/>
            <a:ext cx="85574" cy="1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0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Seitliche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2D01E41-4081-477A-ACFC-44EF3CD765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58" y="2137420"/>
            <a:ext cx="4071016" cy="1993967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E51B18F0-EBFE-4358-BDA7-AE7AFAAFB1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881" y="3937927"/>
            <a:ext cx="125811" cy="114554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07F92208-3E97-4C27-8B01-80B7A7FF1F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951" y="3937927"/>
            <a:ext cx="129778" cy="93571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DEE5CF2B-620C-4CDA-AADC-0686F4D297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01" y="3842595"/>
            <a:ext cx="133178" cy="114554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1678CB4B-87B4-47ED-B7CF-10DC89D7E8C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926" y="3088546"/>
            <a:ext cx="143586" cy="11419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B630A05C-4F86-4015-A2B3-5BD2847F021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82" y="2743310"/>
            <a:ext cx="147913" cy="935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944783D2-1F6C-4BD7-8488-662885BFD30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267" y="2306933"/>
            <a:ext cx="151313" cy="11455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theta$&#10;&#10;&#10;&#10;\end{document}" title="IguanaTex Bitmap Display">
            <a:extLst>
              <a:ext uri="{FF2B5EF4-FFF2-40B4-BE49-F238E27FC236}">
                <a16:creationId xmlns:a16="http://schemas.microsoft.com/office/drawing/2014/main" id="{F431B91D-323E-4398-A51A-FA9B591E7DF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82" y="2666974"/>
            <a:ext cx="65172" cy="112285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190B4969-F8B6-4CDD-B624-95DD1D63C99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832" y="2754651"/>
            <a:ext cx="88408" cy="7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0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Frontale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A4BAC4-749E-4F8A-BCD3-1C1217C0A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75" y="2082616"/>
            <a:ext cx="3537198" cy="196511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4364F749-81E8-4206-B350-327CEEE719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577580"/>
            <a:ext cx="133178" cy="11455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4491128D-6877-472B-BBB8-65D1781713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15" y="3698463"/>
            <a:ext cx="129778" cy="93571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E430A2E5-4C80-44F3-B85A-229043C136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85" y="3742027"/>
            <a:ext cx="125811" cy="114554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phi$&#10;&#10;&#10;&#10;\end{document}" title="IguanaTex Bitmap Display">
            <a:extLst>
              <a:ext uri="{FF2B5EF4-FFF2-40B4-BE49-F238E27FC236}">
                <a16:creationId xmlns:a16="http://schemas.microsoft.com/office/drawing/2014/main" id="{15A0A886-B911-4080-BDEC-5C0791A6E81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90" y="3148341"/>
            <a:ext cx="82741" cy="141207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1D866E9-D334-4E26-8ADC-B23C805C72C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16" y="3775160"/>
            <a:ext cx="138845" cy="114554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E1D46412-E62D-4631-B57F-64A81F07159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266" y="3502594"/>
            <a:ext cx="135445" cy="101511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y_g$&#10;&#10;&#10;&#10;\end{document}" title="IguanaTex Bitmap Display">
            <a:extLst>
              <a:ext uri="{FF2B5EF4-FFF2-40B4-BE49-F238E27FC236}">
                <a16:creationId xmlns:a16="http://schemas.microsoft.com/office/drawing/2014/main" id="{E518A076-9156-419E-8828-85B1A0FE3AE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660" y="3199614"/>
            <a:ext cx="131478" cy="1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7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8712D-589C-46DE-8F54-F0A58F1B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</a:t>
            </a:r>
            <a:r>
              <a:rPr lang="de-DE"/>
              <a:t>der Bezugssysteme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1195C5-DDD2-465F-973A-72BF3C4D53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geodätischem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aerodynamischem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AF97BE66-61B6-4FB2-AA60-16EA6C661D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1802148"/>
            <a:ext cx="5976664" cy="65120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2F5C9E21-686E-4D75-A6AB-814689EE25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926950"/>
            <a:ext cx="4356343" cy="68297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textbf{T}_\mathrm{gf} = \textbf{T}_\mathrm{fg}^T$&#10;&#10;&#10;\end{document}" title="IguanaTex Bitmap Display">
            <a:extLst>
              <a:ext uri="{FF2B5EF4-FFF2-40B4-BE49-F238E27FC236}">
                <a16:creationId xmlns:a16="http://schemas.microsoft.com/office/drawing/2014/main" id="{0CCD4105-472C-49B9-9807-014394B61B7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066382"/>
            <a:ext cx="811886" cy="247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T}_\mathrm{af} = \textbf{T}_\mathrm{fa}^T$&#10;&#10;&#10;\end{document}" title="IguanaTex Bitmap Display">
            <a:extLst>
              <a:ext uri="{FF2B5EF4-FFF2-40B4-BE49-F238E27FC236}">
                <a16:creationId xmlns:a16="http://schemas.microsoft.com/office/drawing/2014/main" id="{372FE41C-1370-4005-AABF-899AE06FA4E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4943470"/>
            <a:ext cx="813257" cy="2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60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A740C9-46DA-4129-AF8D-1BF271D4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Modellbildung: Wahl der Zustände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A09974-8901-4FBA-9113-4BF818E6D4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Körperrotationsgeschwindigkeit: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 (ohne den Gierwinkel):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 (geodätisches Koordinatensystem):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Gesamtzustandsraum eines Flugzeugs: </a:t>
            </a:r>
          </a:p>
        </p:txBody>
      </p:sp>
      <p:pic>
        <p:nvPicPr>
          <p:cNvPr id="5" name="Grafik 4" descr="\documentclass{article}&#10;\usepackage{amsmath}&#10;\pagestyle{empty}&#10;\begin{document}&#10;$\underline{v} = [u, v, w]^T$&#10;&#10;&#10;&#10;\end{document}" title="IguanaTex Bitmap Display">
            <a:extLst>
              <a:ext uri="{FF2B5EF4-FFF2-40B4-BE49-F238E27FC236}">
                <a16:creationId xmlns:a16="http://schemas.microsoft.com/office/drawing/2014/main" id="{49D43A2C-83F3-44AE-82C4-7BD9784BC4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83" y="1417340"/>
            <a:ext cx="1079314" cy="207086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\underline{\varphi} = [\phi, \theta]^T$&#10;&#10;&#10;&#10;\end{document}" title="IguanaTex Bitmap Display">
            <a:extLst>
              <a:ext uri="{FF2B5EF4-FFF2-40B4-BE49-F238E27FC236}">
                <a16:creationId xmlns:a16="http://schemas.microsoft.com/office/drawing/2014/main" id="{8582797E-180E-4A23-94F8-F45F786FA1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31" y="3001516"/>
            <a:ext cx="879086" cy="226286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omega} = [p, q, r]^T$&#10;&#10;&#10;&#10;\end{document}" title="IguanaTex Bitmap Display">
            <a:extLst>
              <a:ext uri="{FF2B5EF4-FFF2-40B4-BE49-F238E27FC236}">
                <a16:creationId xmlns:a16="http://schemas.microsoft.com/office/drawing/2014/main" id="{55E0F47C-4891-4F99-816D-25173E6E79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209428"/>
            <a:ext cx="1034743" cy="20708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h^\mathcal{G} = -z^\mathcal{G}$&#10;&#10;&#10;&#10;\end{document}" title="IguanaTex Bitmap Display">
            <a:extLst>
              <a:ext uri="{FF2B5EF4-FFF2-40B4-BE49-F238E27FC236}">
                <a16:creationId xmlns:a16="http://schemas.microsoft.com/office/drawing/2014/main" id="{CBA68C58-851A-4FEC-B040-CAAEDBCE85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839667"/>
            <a:ext cx="794057" cy="16457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x}_\mathrm{f} = [ &#10;\underline{v},&#10;\underline{\omega},&#10;\underline{\varphi},&#10;h^\mathcal{G}&#10;]^T&#10;$&#10;&#10;&#10;\end{document}" title="IguanaTex Bitmap Display">
            <a:extLst>
              <a:ext uri="{FF2B5EF4-FFF2-40B4-BE49-F238E27FC236}">
                <a16:creationId xmlns:a16="http://schemas.microsoft.com/office/drawing/2014/main" id="{D4B3BDFF-7ED4-4A85-9DA3-D8143B4ED1B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4" y="4616103"/>
            <a:ext cx="1457829" cy="22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3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72,853"/>
  <p:tag name="ORIGINALWIDTH" val="11613,05"/>
  <p:tag name="LATEXADDIN" val="\documentclass{article}&#10;\usepackage{amsmath}&#10;\pagestyle{empty}&#10;\begin{document}&#10;&#10;\begin{table}[h]&#10; \begin{tabular}{||c c c c c ||} &#10; \hline&#10;Koordinatesystem&amp; Index  &amp; Anwendung &amp; Miitelpunkt&amp; Lage\\ [0.5ex] &#10;\hline&#10;Geodätisches&amp; $\mathcal{G}$  &amp; Schwerkraft und Höhe &amp;Massenschwerpunkt des Körpers&amp; $[x_\mathrm{g},y_\mathrm{g},z_\mathrm{g}]^T$ \\&#10;\hline&#10;Körperfestes&amp; $\mathcal{F}$  &amp; Schubkraft und Geschwindigkeiten &amp;Massenschwerpunkt des Körpers&amp; $[x_\mathrm{f},y_\mathrm{f},z_\mathrm{f}]^T$ \\&#10;\hline&#10;&#10;Aerodynamisches&amp; $\mathcal{A}$  &amp; Aerodynamische Kräfte &amp;Aerodynamischer Schwerpunkt des Körpers&amp; $[x_\mathrm{a},y_\mathrm{a},z_\mathrm{a}]^T$ \\&#10; [1ex] &#10; \hline&#10;\end{tabular}&#10;\end{table}&#10;&#10;&#10;\end{document}"/>
  <p:tag name="IGUANATEXSIZE" val="20"/>
  <p:tag name="IGUANATEXCURSOR" val="643"/>
  <p:tag name="TRANSPARENCY" val="Wahr"/>
  <p:tag name="FILENAME" val=""/>
  <p:tag name="LATEXENGINEID" val="0"/>
  <p:tag name="TEMPFOLDER" val="D:\TU-DARMSTADT\Master\4- Semester\Projektseminar\Vortrag\temp\"/>
  <p:tag name="LATEXFORMHEIGHT" val="492,75"/>
  <p:tag name="LATEXFORMWIDTH" val="672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697,038"/>
  <p:tag name="LATEXADDIN" val="\documentclass{article}&#10;\usepackage{amsmath}&#10;\pagestyle{empty}&#10;\begin{document}&#10;$C_\mathrm{A_F}^\mathcal{A} = K_\alpha(\alpha - \alpha_0)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572,553"/>
  <p:tag name="LATEXADDIN" val="\documentclass{article}&#10;\usepackage{amsmath}&#10;\pagestyle{empty}&#10;\begin{document}&#10;&#10;$C_\mathrm{A}^\mathcal{A} = C_\mathrm{A_F}^\mathcal{A}+C_\mathrm{A_H}^\mathcal{A}$&#10;&#10;&#10;\end{document}"/>
  <p:tag name="IGUANATEXSIZE" val="20"/>
  <p:tag name="IGUANATEXCURSOR" val="16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0,4424"/>
  <p:tag name="ORIGINALWIDTH" val="2865,392"/>
  <p:tag name="LATEXADDIN" val="\documentclass{article}&#10;\usepackage{amsmath}&#10;\pagestyle{empty}&#10;\begin{document}&#10;$C_\mathrm{A_H}^\mathcal{A} = 3.1 (\alpha - \epsilon-\eta + q)\dfrac{l_\mathrm{t}}{V_\mathrm{A}}\dfrac{S_\mathrm{H}}{S}$&#10;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2667,417"/>
  <p:tag name="LATEXADDIN" val="\documentclass{article}&#10;\usepackage{amsmath}&#10;\pagestyle{empty}&#10;\begin{document}&#10;$C_\mathrm{W}^\mathcal{A} = C_\mathrm{W_0} + \kappa(C_\mathrm{A_F}^\mathcal{A}-C_\mathrm{A_0})^2.$&#10;&#10;&#10;&#10;\end{document}"/>
  <p:tag name="IGUANATEXSIZE" val="15"/>
  <p:tag name="IGUANATEXCURSOR" val="17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614,548"/>
  <p:tag name="LATEXADDIN" val="\documentclass{article}&#10;\usepackage{amsmath}&#10;\pagestyle{empty}&#10;\begin{document}&#10;$C_\mathrm{Q}^\mathcal{A} = K_\beta\beta + K_\zeta\zeta$&#10;&#10;&#10;&#10;\end{document}"/>
  <p:tag name="IGUANATEXSIZE" val="15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3300,337"/>
  <p:tag name="LATEXADDIN" val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/>
  <p:tag name="IGUANATEXSIZE" val="15"/>
  <p:tag name="IGUANATEXCURSOR" val="3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619,797"/>
  <p:tag name="LATEXADDIN" val="\documentclass{article}&#10;\usepackage{amsmath}&#10;\pagestyle{empty}&#10;\begin{document}&#10;$\underline{r}^\mathcal{F}_\mathrm{schub} = \sigma_\mathrm{f} mg\begin{bmatrix} &#10;1\\&#10;0\\&#10;0&#10;\end{bmatrix}$&#10;&#10;&#10;&#10;\end{document}"/>
  <p:tag name="IGUANATEXSIZE" val="15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5,4631"/>
  <p:tag name="ORIGINALWIDTH" val="2896,888"/>
  <p:tag name="LATEXADDIN" val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/>
  <p:tag name="IGUANATEXSIZE" val="15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560,555"/>
  <p:tag name="LATEXADDIN" val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/>
  <p:tag name="IGUANATEXSIZE" val="15"/>
  <p:tag name="IGUANATEXCURSOR" val="13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457,068"/>
  <p:tag name="LATEXADDIN" val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/>
  <p:tag name="IGUANATEXSIZE" val="15"/>
  <p:tag name="IGUANATEXCURSOR" val="16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2,4672"/>
  <p:tag name="ORIGINALWIDTH" val="2341,207"/>
  <p:tag name="LATEXADDIN" val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/>
  <p:tag name="IGUANATEXSIZE" val="15"/>
  <p:tag name="IGUANATEXCURSOR" val="15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1517,81"/>
  <p:tag name="LATEXADDIN" val="\documentclass{article}&#10;\usepackage{amsmath}&#10;\pagestyle{empty}&#10;\begin{document}&#10;&#10;$\underline{q}^\mathcal{F}_\mathrm{g} = \underline{q}^\mathcal{F}_\mathrm{a} + \underline{q}^\mathcal{F}_\mathrm{schub}$&#10;&#10;&#10;\end{document}"/>
  <p:tag name="IGUANATEXSIZE" val="15"/>
  <p:tag name="IGUANATEXCURSOR" val="2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219"/>
  <p:tag name="ORIGINALWIDTH" val="1906,262"/>
  <p:tag name="LATEXADDIN" val="\documentclass{article}&#10;\usepackage{amsmath}&#10;\pagestyle{empty}&#10;\begin{document}&#10;$\underline{\dot{x}}_\mathrm{f} = \underline{f}(\underline{x}_\mathrm{f_{ap}},\underline{u}_\mathrm{f_{ap}}) = \underline{0}$&#10;&#10;&#10;&#10;\end{document}"/>
  <p:tag name="IGUANATEXSIZE" val="15"/>
  <p:tag name="IGUANATEXCURSOR" val="2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9,059"/>
  <p:tag name="ORIGINALWIDTH" val="1646,794"/>
  <p:tag name="LATEXADDIN" val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/>
  <p:tag name="IGUANATEXSIZE" val="15"/>
  <p:tag name="IGUANATEXCURSOR" val="34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1589,051"/>
  <p:tag name="LATEXADDIN" val="\documentclass{article}&#10;\usepackage{amsmath}&#10;\pagestyle{empty}&#10;\begin{document}&#10;$\underline{\dot{x}}_\mathrm{f} = \textbf{A}_\mathrm{f}\underline{x}_\mathrm{f} + \textbf{B}_\mathrm{f}\underline{u}_\mathrm{f}$&#10;&#10;&#10;&#10;\end{document}"/>
  <p:tag name="IGUANATEXSIZE" val="15"/>
  <p:tag name="IGUANATEXCURSOR" val="20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47,731"/>
  <p:tag name="LATEXADDIN" val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37,983"/>
  <p:tag name="LATEXADDIN" val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/>
  <p:tag name="IGUANATEXSIZE" val="15"/>
  <p:tag name="IGUANATEXCURSOR" val="2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9685"/>
  <p:tag name="ORIGINALWIDTH" val="1220,847"/>
  <p:tag name="LATEXADDIN" val="\documentclass{article}&#10;\usepackage{amsmath}&#10;\pagestyle{empty}&#10;\begin{document}&#10; $h^\mathcal{G}_\mathrm{soll} = 5000 \mathrm{m}$&#10;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04,837"/>
  <p:tag name="LATEXADDIN" val="\documentclass{article}&#10;\usepackage{amsmath}&#10;\pagestyle{empty}&#10;\begin{document}&#10;$u_\mathrm{soll} = 150 \mathrm{m/s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0,7124"/>
  <p:tag name="ORIGINALWIDTH" val="3413,573"/>
  <p:tag name="LATEXADDIN" val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/>
  <p:tag name="IGUANATEXSIZE" val="15"/>
  <p:tag name="IGUANATEXCURSOR" val="33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3331,833"/>
  <p:tag name="LATEXADDIN" val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/>
  <p:tag name="IGUANATEXSIZE" val="20"/>
  <p:tag name="IGUANATEXCURSOR" val="2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2127,484"/>
  <p:tag name="LATEXADDIN" val="\documentclass{article}&#10;\usepackage{amsmath}&#10;\pagestyle{empty}&#10;\begin{document}&#10;&#10;$\textbf{A} = \begin{bmatrix} &#10;\textbf{A}_\mathrm{f_1}&amp; \textbf{0}_{n_f\times n_f}\\&#10;\textbf{0}_{n_f\times n_f} &amp; \textbf{A}_\mathrm{f_2}&#10;\end{bmatrix}\\$&#10;&#10;&#10;\end{document}"/>
  <p:tag name="IGUANATEXSIZE" val="15"/>
  <p:tag name="IGUANATEXCURSOR" val="2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2206,974"/>
  <p:tag name="LATEXADDIN" val="\documentclass{article}&#10;\usepackage{amsmath}&#10;\pagestyle{empty}&#10;\begin{document}&#10;&#10;$\textbf{B} = \begin{bmatrix} &#10;\textbf{B}_\mathrm{f_1}&amp; \textbf{0}_{n_f\times m_f}\\&#10;\textbf{0}_{n_f\times m_f} &amp; \textbf{B}_\mathrm{f_2}&#10;\end{bmatrix}$&#10;&#10;&#10;\end{document}"/>
  <p:tag name="IGUANATEXSIZE" val="20"/>
  <p:tag name="IGUANATEXCURSOR" val="23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6,6854"/>
  <p:tag name="ORIGINALWIDTH" val="1418,073"/>
  <p:tag name="LATEXADDIN" val="\documentclass{article}&#10;\usepackage{amsmath}&#10;\pagestyle{empty}&#10;\begin{document}&#10;&#10;$\underline{y} = \begin{bmatrix} \underline{y}_\mathrm{1}\\\underline{y}_\mathrm{2}  \end{bmatrix}  = \Tilde{\textbf{C}}\underline{x},$&#10;&#10;&#10;\end{document}"/>
  <p:tag name="IGUANATEXSIZE" val="20"/>
  <p:tag name="IGUANATEXCURSOR" val="1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8,4814"/>
  <p:tag name="ORIGINALWIDTH" val="86,23921"/>
  <p:tag name="LATEXADDIN" val="\documentclass{article}&#10;\usepackage{amsmath}&#10;\pagestyle{empty}&#10;\begin{document}&#10;$\thet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954,6306"/>
  <p:tag name="LATEXADDIN" val="\documentclass{article}&#10;\usepackage{amsmath}&#10;\pagestyle{empty}&#10;\begin{document}&#10;&#10;$\underline{y}_\mathrm{1} = \begin{bmatrix} u_\mathrm{f_1}\\\phi_\mathrm{f_1}\\ \theta_\mathrm{f_1}\\ h^\mathcal{G}_\mathrm{f_1} \end{bmatrix}$&#10;&#10;&#10;\end{document}"/>
  <p:tag name="IGUANATEXSIZE" val="15"/>
  <p:tag name="IGUANATEXCURSOR" val="2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1474,316"/>
  <p:tag name="LATEXADDIN" val="\documentclass{article}&#10;\usepackage{amsmath}&#10;\pagestyle{empty}&#10;\begin{document}&#10;&#10;$\underline{y}_\mathrm{2} = \begin{bmatrix} u_\mathrm{f_1}-u_\mathrm{f_2}\\ \phi_\mathrm{f_1} -\phi_\mathrm{f_2}\\\theta_\mathrm{f_1}-\theta_\mathrm{f_2}\\ h^\mathcal{G}_\mathrm{f_1} - h^\mathcal{G}_\mathrm{f_2} \end{bmatrix}$&#10;&#10;&#10;\end{document}"/>
  <p:tag name="IGUANATEXSIZE" val="15"/>
  <p:tag name="IGUANATEXCURSOR" val="2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2225,722"/>
  <p:tag name="LATEXADDIN" val="\documentclass{article}&#10;\usepackage{amsmath}&#10;\pagestyle{empty}&#10;\begin{document}&#10;&#10;Stellgrößenbeschränkung&#10;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Passagierflugzeug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1,7285"/>
  <p:tag name="ORIGINALWIDTH" val="119,2351"/>
  <p:tag name="LATEXADDIN" val="\documentclass{article}&#10;\usepackage{amsmath}&#10;\pagestyle{empty}&#10;\begin{document}&#10;$\underline{\Tilde{u}}$&#10;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27,9715"/>
  <p:tag name="LATEXADDIN" val="\documentclass{article}&#10;\usepackage{amsmath}&#10;\pagestyle{empty}&#10;\begin{document}&#10;$\underline{x}_\mathrm{f_1}$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31,721"/>
  <p:tag name="LATEXADDIN" val="\documentclass{article}&#10;\usepackage{amsmath}&#10;\pagestyle{empty}&#10;\begin{document}&#10;$\underline{x}_\mathrm{f_2}$&#10;&#10;&#10;&#10;\end{document}"/>
  <p:tag name="IGUANATEXSIZE" val="20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27,9715"/>
  <p:tag name="LATEXADDIN" val="\documentclass{article}&#10;\usepackage{amsmath}&#10;\pagestyle{empty}&#10;\begin{document}&#10;$\underline{\Tilde{u}}_\mathrm{f_1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31,721"/>
  <p:tag name="LATEXADDIN" val="\documentclass{article}&#10;\usepackage{amsmath}&#10;\pagestyle{empty}&#10;\begin{document}&#10;$\underline{\Tilde{u}}_\mathrm{f_2}$&#10;&#10;&#10;&#10;\end{document}"/>
  <p:tag name="IGUANATEXSIZE" val="20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x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09,4863"/>
  <p:tag name="LATEXADDIN" val="\documentclass{article}&#10;\usepackage{amsmath}&#10;\pagestyle{empty}&#10;\begin{document}&#10;$\underline{y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4,2258"/>
  <p:tag name="ORIGINALWIDTH" val="146,2317"/>
  <p:tag name="LATEXADDIN" val="\documentclass{article}&#10;\usepackage{amsmath}&#10;\pagestyle{empty}&#10;\begin{document}&#10;&#10;$\Tilde{\textbf{C}}$&#10;&#10;&#10;\end{document}"/>
  <p:tag name="IGUANATEXSIZE" val="20"/>
  <p:tag name="IGUANATEXCURSOR" val="1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9692"/>
  <p:tag name="ORIGINALWIDTH" val="962,8796"/>
  <p:tag name="LATEXADDIN" val="\documentclass{article}&#10;\usepackage{amsmath}&#10;\pagestyle{empty}&#10;\begin{document}&#10;&#10;$[\underline{v}_\mathrm{w_2},\underline{\omega}_\mathrm{w_2}]^T$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9692"/>
  <p:tag name="ORIGINALWIDTH" val="962,8796"/>
  <p:tag name="LATEXADDIN" val="\documentclass{article}&#10;\usepackage{amsmath}&#10;\pagestyle{empty}&#10;\begin{document}&#10;&#10;$[\underline{v}_\mathrm{w_1},\underline{\omega}_\mathrm{w_1}]^T$&#10;&#10;&#10;\end{document}"/>
  <p:tag name="IGUANATEXSIZE" val="20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805,3993"/>
  <p:tag name="LATEXADDIN" val="\documentclass{article}&#10;\usepackage{amsmath}&#10;\pagestyle{empty}&#10;\begin{document}&#10;$[\underline{v}_\mathrm{w},\underline{\omega}_\mathrm{w}]^T$&#10;&#10;&#10;&#10;\end{document}"/>
  <p:tag name="IGUANATEXSIZE" val="15"/>
  <p:tag name="IGUANATEXCURSOR" val="9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976"/>
  <p:tag name="ORIGINALWIDTH" val="968,8789"/>
  <p:tag name="LATEXADDIN" val="\documentclass{article}&#10;\usepackage{amsmath}&#10;\pagestyle{empty}&#10;\begin{document}&#10;$\underline{\Tilde{v}} = \underline{v} +\underline{v}_\mathrm{w}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976"/>
  <p:tag name="ORIGINALWIDTH" val="1054,368"/>
  <p:tag name="LATEXADDIN" val="\documentclass{article}&#10;\usepackage{amsmath}&#10;\pagestyle{empty}&#10;\begin{document}&#10;&#10;$\underline{\Tilde{\omega}} = \underline{\omega} + \underline{\omega}_\mathrm{w}$&#10;&#10;&#10;\end{document}"/>
  <p:tag name="IGUANATEXSIZE" val="15"/>
  <p:tag name="IGUANATEXCURSOR" val="16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14,098"/>
  <p:tag name="ORIGINALWIDTH" val="5192,351"/>
  <p:tag name="LATEXADDIN" val="\documentclass{article}&#10;\usepackage{amsmath}&#10;\pagestyle{empty}&#10;\begin{document}&#10;&#10;\begin{table}[h]&#10;\centering&#10; \begin{tabular}{||c c c||} &#10; &#10; \hline&#10; Parameter &amp; Symbol &amp; Wert \\ [0.5ex] &#10; \hline\hline&#10; Masse des Kraftstoffs &amp; $m_\mathrm{ks}$&amp; $14000 \mathrm{kg}$\\ &#10; \hline&#10; Zeit des Betankungsverfahren &amp;$t_\mathrm{tank}$ &amp; $20 \mathrm{min}$\\&#10; \hline&#10; Zeit zum Anfang der Betankung &amp;$t_0$ &amp; $10 \mathrm{min}$\\  [1ex] &#10; \hline&#10;\end{tabular}&#10;\end{table}&#10;&#10;&#10;\end{document}"/>
  <p:tag name="IGUANATEXSIZE" val="15"/>
  <p:tag name="IGUANATEXCURSOR" val="4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,9809"/>
  <p:tag name="ORIGINALWIDTH" val="758,1552"/>
  <p:tag name="LATEXADDIN" val="\documentclass{article}&#10;\usepackage{amsmath}&#10;\pagestyle{empty}&#10;\begin{document}&#10;$m+m_\mathrm{ks}$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70,2287"/>
  <p:tag name="LATEXADDIN" val="\documentclass{article}&#10;\usepackage{amsmath}&#10;\pagestyle{empty}&#10;\begin{document}&#10;$m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967,379"/>
  <p:tag name="LATEXADDIN" val="\documentclass{article}&#10;\usepackage{amsmath}&#10;\pagestyle{empty}&#10;\begin{document}&#10;Masse [Kg]&#10;&#10;&#10;&#10;\end{document}"/>
  <p:tag name="IGUANATEXSIZE" val="20"/>
  <p:tag name="IGUANATEXCURSOR" val="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145,4818"/>
  <p:tag name="LATEXADDIN" val="\documentclass{article}&#10;\usepackage{amsmath}&#10;\pagestyle{empty}&#10;\begin{document}&#10;$t_0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813,6483"/>
  <p:tag name="LATEXADDIN" val="\documentclass{article}&#10;\usepackage{amsmath}&#10;\pagestyle{empty}&#10;\begin{document}&#10;&#10;$t_0+ t_\mathrm{tank}$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852,6434"/>
  <p:tag name="LATEXADDIN" val="\documentclass{article}&#10;\usepackage{amsmath}&#10;\pagestyle{empty}&#10;\begin{document}&#10;&#10;Zeit [min]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70,116"/>
  <p:tag name="ORIGINALWIDTH" val="2797,15"/>
  <p:tag name="LATEXADDIN" val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/>
  <p:tag name="IGUANATEXSIZE" val="15"/>
  <p:tag name="IGUANATEXCURSOR" val="2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4,3907"/>
  <p:tag name="ORIGINALWIDTH" val="3556,805"/>
  <p:tag name="LATEXADDIN" val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/>
  <p:tag name="IGUANATEXSIZE" val="20"/>
  <p:tag name="IGUANATEXCURSOR" val="2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2,1409"/>
  <p:tag name="ORIGINALWIDTH" val="3172,103"/>
  <p:tag name="LATEXADDIN" val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/>
  <p:tag name="IGUANATEXSIZE" val="20"/>
  <p:tag name="IGUANATEXCURSOR" val="26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9268,092"/>
  <p:tag name="LATEXADDIN" val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/>
  <p:tag name="IGUANATEXSIZE" val="15"/>
  <p:tag name="IGUANATEXCURSOR" val="6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3823,022"/>
  <p:tag name="LATEXADDIN" val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/>
  <p:tag name="IGUANATEXSIZE" val="20"/>
  <p:tag name="IGUANATEXCURSOR" val="3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92,501"/>
  <p:tag name="ORIGINALWIDTH" val="6894,638"/>
  <p:tag name="LATEXADDIN" val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/>
  <p:tag name="IGUANATEXSIZE" val="15"/>
  <p:tag name="IGUANATEXCURSOR" val="11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09,4863"/>
  <p:tag name="LATEXADDIN" val="\documentclass{article}&#10;\usepackage{amsmath}&#10;\pagestyle{empty}&#10;\begin{document}&#10;$\ph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456,6929"/>
  <p:tag name="LATEXADDIN" val="\documentclass{article}&#10;\usepackage{amsmath}&#10;\pagestyle{empty}&#10;\begin{document}&#10;&#10;$\dot{\textbf{I}} = 0$&#10;&#10;&#10;\end{document}"/>
  <p:tag name="IGUANATEXSIZE" val="15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82,2272"/>
  <p:tag name="LATEXADDIN" val="\documentclass{article}&#10;\usepackage{amsmath}&#10;\pagestyle{empty}&#10;\begin{document}&#10;$\dfrac{1}{m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602,1747"/>
  <p:tag name="LATEXADDIN" val="\documentclass{article}&#10;\usepackage{amsmath}&#10;\pagestyle{empty}&#10;\begin{document}&#10;$\textbf{T}_\mathrm{fg}(\underline{\varphi)}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,2152"/>
  <p:tag name="ORIGINALWIDTH" val="685,4143"/>
  <p:tag name="LATEXADDIN" val="\documentclass{article}&#10;\usepackage{amsmath}&#10;\pagestyle{empty}&#10;\begin{document}&#10;$\textbf{T}_\mathrm{gf}(\underline{\varphi}_\mathrm{g})$&#10;&#10;&#10;\end{document}"/>
  <p:tag name="IGUANATEXSIZE" val="20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0,9787"/>
  <p:tag name="ORIGINALWIDTH" val="352,4559"/>
  <p:tag name="LATEXADDIN" val="\documentclass{article}&#10;\usepackage{amsmath}&#10;\pagestyle{empty}&#10;\begin{document}&#10;$-\textbf{T}_\mathrm{l}$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395,2006"/>
  <p:tag name="LATEXADDIN" val="\documentclass{article}&#10;\usepackage{amsmath}&#10;\pagestyle{empty}&#10;\begin{document}&#10;$\textbf{J}(\underline{\varphi})$&#10;&#10;&#10;\end{document}"/>
  <p:tag name="IGUANATEXSIZE" val="20"/>
  <p:tag name="IGUANATEXCURSOR" val="11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2,4747"/>
  <p:tag name="ORIGINALWIDTH" val="258,7177"/>
  <p:tag name="LATEXADDIN" val="\documentclass{article}&#10;\usepackage{amsmath}&#10;\pagestyle{empty}&#10;\begin{document}&#10;$\textbf{T}_\mathrm{\varphi}$&#10;&#10;\end{document}"/>
  <p:tag name="IGUANATEXSIZE" val="20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9832"/>
  <p:tag name="ORIGINALWIDTH" val="498,6877"/>
  <p:tag name="LATEXADDIN" val="\documentclass{article}&#10;\usepackage{amsmath}&#10;\pagestyle{empty}&#10;\begin{document}&#10;$\underline{\omega}\times\underline{v}$&#10;&#10;&#10;\end{document}"/>
  <p:tag name="IGUANATEXSIZE" val="20"/>
  <p:tag name="IGUANATEXCURSOR" val="11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5,478"/>
  <p:tag name="ORIGINALWIDTH" val="617,9227"/>
  <p:tag name="LATEXADDIN" val="\documentclass{article}&#10;\usepackage{amsmath}&#10;\pagestyle{empty}&#10;\begin{document}&#10;$\underline{\omega}\times\textbf{I}\underline{\omega}$&#10;\end{document}"/>
  <p:tag name="IGUANATEXSIZE" val="20"/>
  <p:tag name="IGUANATEXCURSOR" val="1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2265"/>
  <p:tag name="ORIGINALWIDTH" val="282,7147"/>
  <p:tag name="LATEXADDIN" val="\documentclass{article}&#10;\usepackage{amsmath}&#10;\pagestyle{empty}&#10;\begin{document}&#10;$\textbf{I}^{-1}$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817,3978"/>
  <p:tag name="LATEXADDIN" val="\documentclass{article}&#10;\usepackage{amsmath}&#10;\pagestyle{empty}&#10;\begin{document}&#10;Dynamik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941,8823"/>
  <p:tag name="LATEXADDIN" val="\documentclass{article}&#10;\usepackage{amsmath}&#10;\pagestyle{empty}&#10;\begin{document}&#10;Kinemati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704,9119"/>
  <p:tag name="LATEXADDIN" val="\documentclass{article}&#10;\usepackage{amsmath}&#10;\pagestyle{empty}&#10;\begin{document}&#10;$[0,0,g]^T$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3,9783"/>
  <p:tag name="LATEXADDIN" val="\documentclass{article}&#10;\usepackage{amsmath}&#10;\pagestyle{empty}&#10;\begin{document}&#10;$y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^\mathcal{F}_\mathrm{g}$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^\mathcal{F}_\mathrm{g}$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5,351"/>
  <p:tag name="ORIGINALWIDTH" val="3514,811"/>
  <p:tag name="LATEXADDIN" val="\documentclass{article}&#10;\usepackage{amsmath}&#10;\pagestyle{empty}&#10;\begin{document}&#10;&#10;$&#10;\texttt{tf\_structure} = \begin{bmatrix}&#10; \texttt{NaN} &amp; 0 &amp; 0 &amp; 0 &amp; \texttt{NaN} &amp; \texttt{NaN} &amp; \texttt{NaN} &amp; \texttt{NaN} \\&#10; 0 &amp; \texttt{NaN} &amp; 0 &amp; 0 &amp; \texttt{NaN} &amp; \texttt{NaN} &amp; \texttt{NaN} &amp; \texttt{NaN} \\&#10; 0 &amp; 0 &amp; \texttt{NaN} &amp; \texttt{NaN} &amp; \texttt{NaN} &amp; \texttt{NaN} &amp; \texttt{NaN} &amp; \texttt{NaN} \\&#10; 0 &amp; 0 &amp; \texttt{NaN} &amp; \texttt{NaN} &amp; \texttt{NaN} &amp; \texttt{NaN} &amp; \texttt{NaN} &amp; \texttt{NaN} \\&#10; \hline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&#10; \end{bmatrix}&#10;$&#10;&#10;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9,445"/>
  <p:tag name="LATEXADDIN" val="\documentclass{article}&#10;\usepackage{amsmath}&#10;\pagestyle{empty}&#10;\begin{document}&#10;&#10;&#10;$R=100$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4,3982"/>
  <p:tag name="LATEXADDIN" val="\documentclass{article}&#10;\usepackage{amsmath}&#10;\pagestyle{empty}&#10;\begin{document}&#10;&#10;$a = 0.3, b=0.2$&#10;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6863,142"/>
  <p:tag name="LATEXADDIN" val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/>
  <p:tag name="IGUANATEXSIZE" val="15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764,154"/>
  <p:tag name="LATEXADDIN" val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/>
  <p:tag name="IGUANATEXSIZE" val="15"/>
  <p:tag name="IGUANATEXCURSOR" val="3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0,7162"/>
  <p:tag name="ORIGINALWIDTH" val="887,889"/>
  <p:tag name="LATEXADDIN" val="\documentclass{article}&#10;\usepackage{amsmath}&#10;\pagestyle{empty}&#10;\begin{document}&#10;&#10;$\textbf{T}_\mathrm{gf} = \textbf{T}_\mathrm{fg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2,2197"/>
  <p:tag name="ORIGINALWIDTH" val="889,3888"/>
  <p:tag name="LATEXADDIN" val="\documentclass{article}&#10;\usepackage{amsmath}&#10;\pagestyle{empty}&#10;\begin{document}&#10;&#10;$\textbf{T}_\mathrm{af} = \textbf{T}_\mathrm{fa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180,352"/>
  <p:tag name="LATEXADDIN" val="\documentclass{article}&#10;\usepackage{amsmath}&#10;\pagestyle{empty}&#10;\begin{document}&#10;$\underline{v} = [u, v, w]^T$&#10;&#10;&#10;&#10;\end{document}"/>
  <p:tag name="IGUANATEXSIZE" val="15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7,4691"/>
  <p:tag name="ORIGINALWIDTH" val="961,3798"/>
  <p:tag name="LATEXADDIN" val="\documentclass{article}&#10;\usepackage{amsmath}&#10;\pagestyle{empty}&#10;\begin{document}&#10;$\underline{\varphi} = [\phi, \theta]^T$&#10;&#10;&#10;&#10;\end{document}"/>
  <p:tag name="IGUANATEXSIZE" val="15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131,609"/>
  <p:tag name="LATEXADDIN" val="\documentclass{article}&#10;\usepackage{amsmath}&#10;\pagestyle{empty}&#10;\begin{document}&#10;$\underline{\omega} = [p, q, r]^T$&#10;&#10;&#10;&#10;\end{document}"/>
  <p:tag name="IGUANATEXSIZE" val="15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868,3914"/>
  <p:tag name="LATEXADDIN" val="\documentclass{article}&#10;\usepackage{amsmath}&#10;\pagestyle{empty}&#10;\begin{document}&#10;$h^\mathcal{G} = -z^\mathcal{G}$&#10;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2186"/>
  <p:tag name="ORIGINALWIDTH" val="1594,301"/>
  <p:tag name="LATEXADDIN" val="\documentclass{article}&#10;\usepackage{amsmath}&#10;\pagestyle{empty}&#10;\begin{document}&#10;$\underline{x}_\mathrm{f} = [ &#10;\underline{v},&#10;\underline{\omega},&#10;\underline{\varphi},&#10;h^\mathcal{G}&#10;]^T&#10;$&#10;&#10;&#10;\end{document}"/>
  <p:tag name="IGUANATEXSIZE" val="15"/>
  <p:tag name="IGUANATEXCURSOR" val="1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6,4829"/>
  <p:tag name="ORIGINALWIDTH" val="97,48779"/>
  <p:tag name="LATEXADDIN" val="\documentclass{article}&#10;\usepackage{amsmath}&#10;\pagestyle{empty}&#10;\begin{document}&#10;&#10;$\eta$&#10;&#10;&#10;\end{document}"/>
  <p:tag name="IGUANATEXSIZE" val="15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8,48898"/>
  <p:tag name="LATEXADDIN" val="\documentclass{article}&#10;\usepackage{amsmath}&#10;\pagestyle{empty}&#10;\begin{document}&#10;$\xi$&#10;&#10;&#10;&#10;\end{document}"/>
  <p:tag name="IGUANATEXSIZE" val="15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9,98874"/>
  <p:tag name="LATEXADDIN" val="\documentclass{article}&#10;\usepackage{amsmath}&#10;\pagestyle{empty}&#10;\begin{document}&#10;&#10;$\zeta$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7,1916"/>
  <p:tag name="ORIGINALWIDTH" val="1035,621"/>
  <p:tag name="LATEXADDIN" val="\documentclass{article}&#10;\usepackage{amsmath}&#10;\pagestyle{empty}&#10;\begin{document}&#10;$\sigma_\mathrm{f} = \dfrac{F_\mathrm{schub}}{mg}$&#10;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484,814"/>
  <p:tag name="LATEXADDIN" val="\documentclass{article}&#10;\usepackage{amsmath}&#10;\pagestyle{empty}&#10;\begin{document}&#10;$\underline{u}_\mathrm{f} = [ &#10;\eta, \sigma_\mathrm{f}, \xi, \zeta&#10;]^T$&#10;&#10;&#10;&#10;\end{document}"/>
  <p:tag name="IGUANATEXSIZE" val="15"/>
  <p:tag name="IGUANATEXCURSOR" val="13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2317"/>
  <p:tag name="ORIGINALWIDTH" val="1055,868"/>
  <p:tag name="LATEXADDIN" val="\documentclass{article}&#10;\usepackage{amsmath}&#10;\pagestyle{empty}&#10;\begin{document}&#10;&#10;Höhenruder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0,7312"/>
  <p:tag name="ORIGINALWIDTH" val="1022,872"/>
  <p:tag name="LATEXADDIN" val="\documentclass{article}&#10;\usepackage{amsmath}&#10;\pagestyle{empty}&#10;\begin{document}&#10;Seitenruder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918,6352"/>
  <p:tag name="LATEXADDIN" val="\documentclass{article}&#10;\usepackage{amsmath}&#10;\pagestyle{empty}&#10;\begin{document}&#10;&#10;Querruder&#10;&#10;&#10;\end{document}"/>
  <p:tag name="IGUANATEXSIZE" val="20"/>
  <p:tag name="IGUANATEXCURSOR" val="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2317"/>
  <p:tag name="ORIGINALWIDTH" val="890,1387"/>
  <p:tag name="LATEXADDIN" val="\documentclass{article}&#10;\usepackage{amsmath}&#10;\pagestyle{empty}&#10;\begin{document}&#10;Triebwer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2548,181"/>
  <p:tag name="LATEXADDIN" val="\documentclass{article}&#10;\usepackage{amsmath}&#10;\pagestyle{empty}&#10;\begin{document}&#10;&#10;$\underline{\dot{v}} = \dfrac{1}{m}\underline{r}_\mathrm{g} + \textbf{T}_\mathrm{fg}\begin{bmatrix} &#10;0\\&#10;0\\&#10;g&#10;\end{bmatrix} - \underline{\omega}\times\underline{v}$&#10;&#10;&#10;\end{document}"/>
  <p:tag name="IGUANATEXSIZE" val="15"/>
  <p:tag name="IGUANATEXCURSOR" val="2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0,4612"/>
  <p:tag name="ORIGINALWIDTH" val="2305,962"/>
  <p:tag name="LATEXADDIN" val="\documentclass{article}&#10;\usepackage{amsmath}&#10;\pagestyle{empty}&#10;\begin{document}&#10;&#10;$\underline{\dot{\omega}} = -\textbf{I}^{-1}\underline{\omega}\times\textbf{I}\underline{\omega} + \textbf{I}^{-1}\underline{q}^\mathcal{F}_\mathrm{g}$&#10;&#10;&#10;\end{document}"/>
  <p:tag name="IGUANATEXSIZE" val="15"/>
  <p:tag name="IGUANATEXCURSOR" val="23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1256,093"/>
  <p:tag name="LATEXADDIN" val="\documentclass{article}&#10;\usepackage{amsmath}&#10;\pagestyle{empty}&#10;\begin{document}&#10;&#10;$\underline{\dot{\varphi}} = \textbf{T}_\mathrm{\varphi}\textbf{J}(\underline{\varphi})\underline{\omega}$&#10;&#10;&#10;\end{document}"/>
  <p:tag name="IGUANATEXSIZE" val="15"/>
  <p:tag name="IGUANATEXCURSOR" val="16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938,882"/>
  <p:tag name="LATEXADDIN" val="\documentclass{article}&#10;\usepackage{amsmath}&#10;\pagestyle{empty}&#10;\begin{document}&#10;&#10;$\textbf{J}(\underline{\varphi}) = \dfrac{1}{\cos(\theta)}\begin{bmatrix} &#10;\cos(\theta) &amp; \sin(\theta)\sin(\phi)&amp;\cos(\phi)\sin(\theta)\\&#10;0&amp;\cos(\phi)\cos(\theta)&amp;-\sin(\phi)\cos(\theta)\\&#10;0&amp;\sin(\phi)&amp; \cos(\phi)&#10;\end{bmatrix}$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4,2182"/>
  <p:tag name="ORIGINALWIDTH" val="1713,536"/>
  <p:tag name="LATEXADDIN" val="\documentclass{article}&#10;\usepackage{amsmath}&#10;\pagestyle{empty}&#10;\begin{document}&#10;&#10;$\dot{h}^\mathcal{G} = -\textbf{T}_\mathrm{l}\textbf{T}_\mathrm{gf}(\varphi_g)\underline{v}$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9689"/>
  <p:tag name="ORIGINALWIDTH" val="1349,831"/>
  <p:tag name="LATEXADDIN" val="\documentclass{article}&#10;\usepackage{amsmath}&#10;\pagestyle{empty}&#10;\begin{document}&#10;$\textbf{T}_\mathrm{l} = \begin{bmatrix}0&amp;0&amp;1\end{bmatrix}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48,069"/>
  <p:tag name="LATEXADDIN" val="\documentclass{article}&#10;\usepackage{amsmath}&#10;\pagestyle{empty}&#10;\begin{document}&#10;&#10;$\textbf{T}_\mathrm{\varphi}=\begin{bmatrix} &#10;1 &amp; 0&amp;0\\&#10;0&amp;1&amp;0\end{bmatrix}$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25,9843"/>
  <p:tag name="LATEXADDIN" val="\documentclass{article}&#10;\usepackage{amsmath}&#10;\pagestyle{empty}&#10;\begin{document}&#10;$\ps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2662,167"/>
  <p:tag name="LATEXADDIN" val="\documentclass{article}&#10;\usepackage{amsmath}&#10;\pagestyle{empty}&#10;\begin{document}&#10;&#10;$ T = 288.15 \mathrm{K} - 0.0065h^\mathcal{G}\mathrm{K/m}$&#10;&#10;&#10;\end{document}"/>
  <p:tag name="IGUANATEXSIZE" val="15"/>
  <p:tag name="IGUANATEXCURSOR" val="13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53,8808"/>
  <p:tag name="ORIGINALWIDTH" val="4592,426"/>
  <p:tag name="LATEXADDIN" val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/>
  <p:tag name="IGUANATEXSIZE" val="15"/>
  <p:tag name="IGUANATEXCURSOR" val="15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Präsentationsvorlage_RTM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892</Words>
  <Application>Microsoft Office PowerPoint</Application>
  <PresentationFormat>Bildschirmpräsentation (16:10)</PresentationFormat>
  <Paragraphs>383</Paragraphs>
  <Slides>36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2" baseType="lpstr">
      <vt:lpstr>Arial</vt:lpstr>
      <vt:lpstr>Bitstream Charter</vt:lpstr>
      <vt:lpstr>Stafford</vt:lpstr>
      <vt:lpstr>Tahoma</vt:lpstr>
      <vt:lpstr>Wingdings</vt:lpstr>
      <vt:lpstr>Präsentationsvorlage_RTM</vt:lpstr>
      <vt:lpstr>Luftbetankung eines Passagierflugzeugs</vt:lpstr>
      <vt:lpstr>Stand der Technik (Folie + Präsentation Jacky)</vt:lpstr>
      <vt:lpstr>Flugkonfiguration (Präsentation Jacky)</vt:lpstr>
      <vt:lpstr>Koordinatensysteme </vt:lpstr>
      <vt:lpstr>Koordinatensysteme: Obere Sicht </vt:lpstr>
      <vt:lpstr>Koordinatensysteme: Seitliche Sicht</vt:lpstr>
      <vt:lpstr>Koordinatensysteme: Frontale Sicht</vt:lpstr>
      <vt:lpstr>Transformation der Bezugssysteme </vt:lpstr>
      <vt:lpstr>Modellbildung: Wahl der Zustände</vt:lpstr>
      <vt:lpstr>Stellgrößen</vt:lpstr>
      <vt:lpstr>Dynamik und Kinematik</vt:lpstr>
      <vt:lpstr>Differentialgleichungen des Flugzeugs</vt:lpstr>
      <vt:lpstr>Atmosphäre und aerodynamische Größen</vt:lpstr>
      <vt:lpstr>Atmosphäre und aerodynamische Größen</vt:lpstr>
      <vt:lpstr>Geometrische Beiwerte</vt:lpstr>
      <vt:lpstr>Geometrische Beiwerte</vt:lpstr>
      <vt:lpstr>Kräfte und Momente</vt:lpstr>
      <vt:lpstr>Kräfte und Momente</vt:lpstr>
      <vt:lpstr>Arbeitspunkt und Linearisierung (Präsentation Jacky)</vt:lpstr>
      <vt:lpstr>Nominales Modell der beiden Flugzeuge</vt:lpstr>
      <vt:lpstr>Nominale Strecke mit Windstörung</vt:lpstr>
      <vt:lpstr>Störung und Parameterschwankung</vt:lpstr>
      <vt:lpstr>Literaturverzeichnis </vt:lpstr>
      <vt:lpstr>Bildquellen</vt:lpstr>
      <vt:lpstr>Anhang</vt:lpstr>
      <vt:lpstr>Anhang(2)</vt:lpstr>
      <vt:lpstr>Anhang(3)</vt:lpstr>
      <vt:lpstr>Back-up</vt:lpstr>
      <vt:lpstr>Zusammenfassung der Modellannahmen</vt:lpstr>
      <vt:lpstr>Dynamik und Kinematik: Blockschaltbild</vt:lpstr>
      <vt:lpstr>Reglerentwurf</vt:lpstr>
      <vt:lpstr>Reglerentwurf</vt:lpstr>
      <vt:lpstr>Sprungantworten</vt:lpstr>
      <vt:lpstr>Sprungantworten</vt:lpstr>
      <vt:lpstr>Stellgrößen</vt:lpstr>
      <vt:lpstr>Flugzeugpositionen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Markus Amann</cp:lastModifiedBy>
  <cp:revision>146</cp:revision>
  <dcterms:created xsi:type="dcterms:W3CDTF">2009-12-23T09:42:49Z</dcterms:created>
  <dcterms:modified xsi:type="dcterms:W3CDTF">2021-03-21T14:24:28Z</dcterms:modified>
</cp:coreProperties>
</file>